
<file path=[Content_Types].xml><?xml version="1.0" encoding="utf-8"?>
<Types xmlns="http://schemas.openxmlformats.org/package/2006/content-types">
  <Default Extension="png" ContentType="image/png"/>
  <Default Extension="svg" ContentType="image/svg+xml"/>
  <Default Extension="rels" ContentType="application/vnd.openxmlformats-package.relationships+xml"/>
  <Default Extension="xml" ContentType="application/xml"/>
  <Default Extension="xlsx" ContentType="application/vnd.openxmlformats-officedocument.spreadsheetml.sheet"/>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1.xml" ContentType="application/vnd.openxmlformats-officedocument.themeOverride+xml"/>
  <Override PartName="/ppt/drawings/drawing2.xml" ContentType="application/vnd.openxmlformats-officedocument.drawingml.chartshapes+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2.xml" ContentType="application/vnd.openxmlformats-officedocument.themeOverride+xml"/>
  <Override PartName="/ppt/notesSlides/notesSlide4.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3.xml" ContentType="application/vnd.openxmlformats-officedocument.themeOverride+xml"/>
  <Override PartName="/ppt/notesSlides/notesSlide7.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drawings/drawing3.xml" ContentType="application/vnd.openxmlformats-officedocument.drawingml.chartshapes+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authors.xml" ContentType="application/vnd.ms-powerpoint.author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trictFirstAndLastChars="0" saveSubsetFonts="1">
  <p:sldMasterIdLst>
    <p:sldMasterId id="2147483648" r:id="rId4"/>
    <p:sldMasterId id="2147483716" r:id="rId5"/>
    <p:sldMasterId id="2147483722" r:id="rId6"/>
  </p:sldMasterIdLst>
  <p:notesMasterIdLst>
    <p:notesMasterId r:id="rId34"/>
  </p:notesMasterIdLst>
  <p:handoutMasterIdLst>
    <p:handoutMasterId r:id="rId35"/>
  </p:handoutMasterIdLst>
  <p:sldIdLst>
    <p:sldId id="262" r:id="rId7"/>
    <p:sldId id="264" r:id="rId8"/>
    <p:sldId id="282" r:id="rId9"/>
    <p:sldId id="273" r:id="rId10"/>
    <p:sldId id="274" r:id="rId11"/>
    <p:sldId id="468" r:id="rId12"/>
    <p:sldId id="265" r:id="rId13"/>
    <p:sldId id="402" r:id="rId14"/>
    <p:sldId id="292" r:id="rId15"/>
    <p:sldId id="406" r:id="rId16"/>
    <p:sldId id="268" r:id="rId17"/>
    <p:sldId id="320" r:id="rId18"/>
    <p:sldId id="360" r:id="rId19"/>
    <p:sldId id="401" r:id="rId20"/>
    <p:sldId id="404" r:id="rId21"/>
    <p:sldId id="391" r:id="rId22"/>
    <p:sldId id="466" r:id="rId23"/>
    <p:sldId id="425" r:id="rId24"/>
    <p:sldId id="277" r:id="rId25"/>
    <p:sldId id="278" r:id="rId26"/>
    <p:sldId id="280" r:id="rId27"/>
    <p:sldId id="284" r:id="rId28"/>
    <p:sldId id="285" r:id="rId29"/>
    <p:sldId id="287" r:id="rId30"/>
    <p:sldId id="290" r:id="rId31"/>
    <p:sldId id="293" r:id="rId32"/>
    <p:sldId id="291" r:id="rId33"/>
  </p:sldIdLst>
  <p:sldSz cx="12192000" cy="6858000"/>
  <p:notesSz cx="6858000" cy="9144000"/>
  <p:defaultTextStyle>
    <a:defPPr>
      <a:defRPr lang="en-US"/>
    </a:defPPr>
    <a:lvl1pPr algn="l" rtl="0" eaLnBrk="0" fontAlgn="base" hangingPunct="0">
      <a:spcBef>
        <a:spcPct val="0"/>
      </a:spcBef>
      <a:spcAft>
        <a:spcPct val="0"/>
      </a:spcAft>
      <a:defRPr sz="2800" kern="1200">
        <a:solidFill>
          <a:schemeClr val="tx1"/>
        </a:solidFill>
        <a:latin typeface="Arial" charset="0"/>
        <a:ea typeface="ＭＳ Ｐゴシック" pitchFamily="1" charset="-128"/>
        <a:cs typeface="+mn-cs"/>
      </a:defRPr>
    </a:lvl1pPr>
    <a:lvl2pPr marL="457200" algn="l" rtl="0" eaLnBrk="0" fontAlgn="base" hangingPunct="0">
      <a:spcBef>
        <a:spcPct val="0"/>
      </a:spcBef>
      <a:spcAft>
        <a:spcPct val="0"/>
      </a:spcAft>
      <a:defRPr sz="2800" kern="1200">
        <a:solidFill>
          <a:schemeClr val="tx1"/>
        </a:solidFill>
        <a:latin typeface="Arial" charset="0"/>
        <a:ea typeface="ＭＳ Ｐゴシック" pitchFamily="1" charset="-128"/>
        <a:cs typeface="+mn-cs"/>
      </a:defRPr>
    </a:lvl2pPr>
    <a:lvl3pPr marL="914400" algn="l" rtl="0" eaLnBrk="0" fontAlgn="base" hangingPunct="0">
      <a:spcBef>
        <a:spcPct val="0"/>
      </a:spcBef>
      <a:spcAft>
        <a:spcPct val="0"/>
      </a:spcAft>
      <a:defRPr sz="2800" kern="1200">
        <a:solidFill>
          <a:schemeClr val="tx1"/>
        </a:solidFill>
        <a:latin typeface="Arial" charset="0"/>
        <a:ea typeface="ＭＳ Ｐゴシック" pitchFamily="1" charset="-128"/>
        <a:cs typeface="+mn-cs"/>
      </a:defRPr>
    </a:lvl3pPr>
    <a:lvl4pPr marL="1371600" algn="l" rtl="0" eaLnBrk="0" fontAlgn="base" hangingPunct="0">
      <a:spcBef>
        <a:spcPct val="0"/>
      </a:spcBef>
      <a:spcAft>
        <a:spcPct val="0"/>
      </a:spcAft>
      <a:defRPr sz="2800" kern="1200">
        <a:solidFill>
          <a:schemeClr val="tx1"/>
        </a:solidFill>
        <a:latin typeface="Arial" charset="0"/>
        <a:ea typeface="ＭＳ Ｐゴシック" pitchFamily="1" charset="-128"/>
        <a:cs typeface="+mn-cs"/>
      </a:defRPr>
    </a:lvl4pPr>
    <a:lvl5pPr marL="1828800" algn="l" rtl="0" eaLnBrk="0" fontAlgn="base" hangingPunct="0">
      <a:spcBef>
        <a:spcPct val="0"/>
      </a:spcBef>
      <a:spcAft>
        <a:spcPct val="0"/>
      </a:spcAft>
      <a:defRPr sz="2800" kern="1200">
        <a:solidFill>
          <a:schemeClr val="tx1"/>
        </a:solidFill>
        <a:latin typeface="Arial" charset="0"/>
        <a:ea typeface="ＭＳ Ｐゴシック" pitchFamily="1" charset="-128"/>
        <a:cs typeface="+mn-cs"/>
      </a:defRPr>
    </a:lvl5pPr>
    <a:lvl6pPr marL="2286000" algn="l" defTabSz="914400" rtl="0" eaLnBrk="1" latinLnBrk="0" hangingPunct="1">
      <a:defRPr sz="2800" kern="1200">
        <a:solidFill>
          <a:schemeClr val="tx1"/>
        </a:solidFill>
        <a:latin typeface="Arial" charset="0"/>
        <a:ea typeface="ＭＳ Ｐゴシック" pitchFamily="1" charset="-128"/>
        <a:cs typeface="+mn-cs"/>
      </a:defRPr>
    </a:lvl6pPr>
    <a:lvl7pPr marL="2743200" algn="l" defTabSz="914400" rtl="0" eaLnBrk="1" latinLnBrk="0" hangingPunct="1">
      <a:defRPr sz="2800" kern="1200">
        <a:solidFill>
          <a:schemeClr val="tx1"/>
        </a:solidFill>
        <a:latin typeface="Arial" charset="0"/>
        <a:ea typeface="ＭＳ Ｐゴシック" pitchFamily="1" charset="-128"/>
        <a:cs typeface="+mn-cs"/>
      </a:defRPr>
    </a:lvl7pPr>
    <a:lvl8pPr marL="3200400" algn="l" defTabSz="914400" rtl="0" eaLnBrk="1" latinLnBrk="0" hangingPunct="1">
      <a:defRPr sz="2800" kern="1200">
        <a:solidFill>
          <a:schemeClr val="tx1"/>
        </a:solidFill>
        <a:latin typeface="Arial" charset="0"/>
        <a:ea typeface="ＭＳ Ｐゴシック" pitchFamily="1" charset="-128"/>
        <a:cs typeface="+mn-cs"/>
      </a:defRPr>
    </a:lvl8pPr>
    <a:lvl9pPr marL="3657600" algn="l" defTabSz="914400" rtl="0" eaLnBrk="1" latinLnBrk="0" hangingPunct="1">
      <a:defRPr sz="2800" kern="1200">
        <a:solidFill>
          <a:schemeClr val="tx1"/>
        </a:solidFill>
        <a:latin typeface="Arial" charset="0"/>
        <a:ea typeface="ＭＳ Ｐゴシック" pitchFamily="1"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C7BC22E-F7FA-061B-E486-BAB95264408F}" name="Read, Stephen W., P.E (VDOT)" initials="R(" userId="S::stephen.read@vdot.virginia.gov::40a47eae-47d5-43c6-8d4c-03eb976620cc" providerId="AD"/>
  <p188:author id="{E5CEE544-024B-58DB-4CA2-35192959A11D}" name="Read, Stephen W., P.E (VDOT)" initials="RSWP(" userId="S::Stephen.Read@VDOT.Virginia.gov::40a47eae-47d5-43c6-8d4c-03eb976620cc" providerId="AD"/>
  <p188:author id="{B929AB48-A588-960A-341C-9D3897323A6A}" name="Lockwood, Philomena 'Mena', P.E. (VDOT)" initials="L(" userId="S::mena.lockwood@vdot.virginia.gov::2fe0a625-98ee-4dc4-b31c-2addebc0b89a" providerId="AD"/>
  <p188:author id="{778AD05F-4309-2846-11B7-4FB91FC25B27}" name="Cole, Mark (VDOT)" initials="C(" userId="S::mark.cole@vdot.virginia.gov::1e8524d6-b96a-4464-a92c-8a675373b019" providerId="AD"/>
  <p188:author id="{40758469-6532-6837-46F0-5199F0B9A19F}" name="Sina Khales (PSI)" initials="S(" userId="S::sina@dcpsi.com::df167a7d-4103-42ac-8d41-4f4e9d6cc18d" providerId="AD"/>
  <p188:author id="{94811390-2DA6-A594-CEF3-BA5A2CD1BC54}" name="Di, Shan (VDOT)" initials="DS(" userId="S::Shan.Di@vdot.virginia.gov::734fe3b8-cd37-4213-bb5a-4c872292c463" providerId="AD"/>
  <p188:author id="{3E2D30AC-8594-9DFD-1E56-F8B3E5C70518}" name="Di, Shan (VDOT)" initials="D(" userId="S::shan.di@vdot.virginia.gov::734fe3b8-cd37-4213-bb5a-4c872292c463" providerId="AD"/>
  <p188:author id="{CD1F4BC2-3FD5-088A-B332-F465E083E9F1}" name="Cook, David (VDOT)" initials="C(" userId="S::david.cook@vdot.virginia.gov::87cafe5d-b43b-47f0-8988-f8a1ebde4409" providerId="AD"/>
  <p188:author id="{AA150FC7-35F6-7868-0926-B95B15C65EFB}" name="Chung, Whoibin (VDOT)" initials="C(" userId="S::whoibin.chung@vdot.virginia.gov::ad4a9129-801f-4901-959c-fb5ec09aecb9" providerId="AD"/>
  <p188:author id="{DC4B55E8-8F74-BA1A-100E-98737C668DA2}" name="Sawyer, Shane (VDOT)" initials="S(" userId="S::shane.sawyer@vdot.virginia.gov::ef45c85d-9cad-41c2-9d93-82b5c7c86603" providerId="AD"/>
  <p188:author id="{2125C2FC-DE7C-0295-F4C3-D1290220895A}" name="Krunz, Ryan “Ma’in”, PE, PTOE (VDOT)" initials="K(" userId="S::ryan.krunz@vdot.virginia.gov::1d6f7992-248e-4cd6-9125-b5934c2c9c8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3E6"/>
    <a:srgbClr val="0E3793"/>
    <a:srgbClr val="E4A612"/>
    <a:srgbClr val="B1132F"/>
    <a:srgbClr val="40BAB3"/>
    <a:srgbClr val="2D6244"/>
    <a:srgbClr val="94BB1E"/>
    <a:srgbClr val="7E858B"/>
    <a:srgbClr val="8B8F66"/>
    <a:srgbClr val="9F928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120" autoAdjust="0"/>
    <p:restoredTop sz="63864" autoAdjust="0"/>
  </p:normalViewPr>
  <p:slideViewPr>
    <p:cSldViewPr snapToGrid="0">
      <p:cViewPr varScale="1">
        <p:scale>
          <a:sx n="59" d="100"/>
          <a:sy n="59" d="100"/>
        </p:scale>
        <p:origin x="1964" y="60"/>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notesMaster" Target="notesMasters/notesMaster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handoutMaster" Target="handoutMasters/handout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ead, Stephen W., P.E (VDOT)" userId="40a47eae-47d5-43c6-8d4c-03eb976620cc" providerId="ADAL" clId="{AF2D928C-1B66-4A82-A231-520563F97747}"/>
    <pc:docChg chg="delSld">
      <pc:chgData name="Read, Stephen W., P.E (VDOT)" userId="40a47eae-47d5-43c6-8d4c-03eb976620cc" providerId="ADAL" clId="{AF2D928C-1B66-4A82-A231-520563F97747}" dt="2023-11-17T17:36:40.264" v="2" actId="2696"/>
      <pc:docMkLst>
        <pc:docMk/>
      </pc:docMkLst>
      <pc:sldChg chg="del">
        <pc:chgData name="Read, Stephen W., P.E (VDOT)" userId="40a47eae-47d5-43c6-8d4c-03eb976620cc" providerId="ADAL" clId="{AF2D928C-1B66-4A82-A231-520563F97747}" dt="2023-11-17T17:36:37.699" v="1" actId="2696"/>
        <pc:sldMkLst>
          <pc:docMk/>
          <pc:sldMk cId="4253951932" sldId="267"/>
        </pc:sldMkLst>
      </pc:sldChg>
      <pc:sldChg chg="del">
        <pc:chgData name="Read, Stephen W., P.E (VDOT)" userId="40a47eae-47d5-43c6-8d4c-03eb976620cc" providerId="ADAL" clId="{AF2D928C-1B66-4A82-A231-520563F97747}" dt="2023-11-17T17:36:40.264" v="2" actId="2696"/>
        <pc:sldMkLst>
          <pc:docMk/>
          <pc:sldMk cId="3724467382" sldId="405"/>
        </pc:sldMkLst>
      </pc:sldChg>
      <pc:sldChg chg="del">
        <pc:chgData name="Read, Stephen W., P.E (VDOT)" userId="40a47eae-47d5-43c6-8d4c-03eb976620cc" providerId="ADAL" clId="{AF2D928C-1B66-4A82-A231-520563F97747}" dt="2023-11-17T17:36:35.230" v="0" actId="2696"/>
        <pc:sldMkLst>
          <pc:docMk/>
          <pc:sldMk cId="1109143965" sldId="467"/>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3.xml"/><Relationship Id="rId1" Type="http://schemas.microsoft.com/office/2011/relationships/chartStyle" Target="style3.xml"/><Relationship Id="rId5" Type="http://schemas.openxmlformats.org/officeDocument/2006/relationships/chartUserShapes" Target="../drawings/drawing2.xml"/><Relationship Id="rId4"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package" Target="../embeddings/Microsoft_Excel_Worksheet6.xlsx"/></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chartUserShapes" Target="../drawings/drawing3.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Fatalities</c:v>
                </c:pt>
              </c:strCache>
            </c:strRef>
          </c:tx>
          <c:spPr>
            <a:ln w="38100" cap="rnd">
              <a:solidFill>
                <a:schemeClr val="accent1"/>
              </a:solidFill>
              <a:round/>
            </a:ln>
            <a:effectLst/>
          </c:spPr>
          <c:marker>
            <c:symbol val="circle"/>
            <c:size val="8"/>
            <c:spPr>
              <a:solidFill>
                <a:schemeClr val="accent1"/>
              </a:solidFill>
              <a:ln>
                <a:noFill/>
              </a:ln>
              <a:effectLst/>
            </c:spPr>
          </c:marker>
          <c:dLbls>
            <c:dLbl>
              <c:idx val="0"/>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8D03-4A0F-A553-DCB225A36611}"/>
                </c:ext>
              </c:extLst>
            </c:dLbl>
            <c:dLbl>
              <c:idx val="4"/>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8D03-4A0F-A553-DCB225A36611}"/>
                </c:ext>
              </c:extLst>
            </c:dLbl>
            <c:dLbl>
              <c:idx val="11"/>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D03-4A0F-A553-DCB225A36611}"/>
                </c:ext>
              </c:extLst>
            </c:dLbl>
            <c:dLbl>
              <c:idx val="17"/>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D03-4A0F-A553-DCB225A36611}"/>
                </c:ext>
              </c:extLst>
            </c:dLbl>
            <c:dLbl>
              <c:idx val="18"/>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8D03-4A0F-A553-DCB225A36611}"/>
                </c:ext>
              </c:extLst>
            </c:dLbl>
            <c:dLbl>
              <c:idx val="19"/>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D03-4A0F-A553-DCB225A36611}"/>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accent1"/>
                    </a:solidFill>
                    <a:latin typeface="+mn-lt"/>
                    <a:ea typeface="+mn-ea"/>
                    <a:cs typeface="+mn-cs"/>
                  </a:defRPr>
                </a:pPr>
                <a:endParaRPr lang="en-US"/>
              </a:p>
            </c:txPr>
            <c:dLblPos val="t"/>
            <c:showLegendKey val="0"/>
            <c:showVal val="0"/>
            <c:showCatName val="0"/>
            <c:showSerName val="0"/>
            <c:showPercent val="0"/>
            <c:showBubbleSize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Sheet1!$A$2:$A$21</c:f>
              <c:numCache>
                <c:formatCode>General</c:formatCode>
                <c:ptCount val="20"/>
                <c:pt idx="0">
                  <c:v>2003</c:v>
                </c:pt>
                <c:pt idx="1">
                  <c:v>2004</c:v>
                </c:pt>
                <c:pt idx="2">
                  <c:v>2005</c:v>
                </c:pt>
                <c:pt idx="3">
                  <c:v>2006</c:v>
                </c:pt>
                <c:pt idx="4">
                  <c:v>2007</c:v>
                </c:pt>
                <c:pt idx="5">
                  <c:v>2008</c:v>
                </c:pt>
                <c:pt idx="6">
                  <c:v>2009</c:v>
                </c:pt>
                <c:pt idx="7">
                  <c:v>2010</c:v>
                </c:pt>
                <c:pt idx="8">
                  <c:v>2011</c:v>
                </c:pt>
                <c:pt idx="9">
                  <c:v>2012</c:v>
                </c:pt>
                <c:pt idx="10">
                  <c:v>2013</c:v>
                </c:pt>
                <c:pt idx="11">
                  <c:v>2014</c:v>
                </c:pt>
                <c:pt idx="12">
                  <c:v>2015</c:v>
                </c:pt>
                <c:pt idx="13">
                  <c:v>2016</c:v>
                </c:pt>
                <c:pt idx="14">
                  <c:v>2017</c:v>
                </c:pt>
                <c:pt idx="15">
                  <c:v>2018</c:v>
                </c:pt>
                <c:pt idx="16">
                  <c:v>2019</c:v>
                </c:pt>
                <c:pt idx="17">
                  <c:v>2020</c:v>
                </c:pt>
                <c:pt idx="18">
                  <c:v>2021</c:v>
                </c:pt>
                <c:pt idx="19">
                  <c:v>2022</c:v>
                </c:pt>
              </c:numCache>
            </c:numRef>
          </c:cat>
          <c:val>
            <c:numRef>
              <c:f>Sheet1!$B$2:$B$21</c:f>
              <c:numCache>
                <c:formatCode>#,##0</c:formatCode>
                <c:ptCount val="20"/>
                <c:pt idx="0">
                  <c:v>943</c:v>
                </c:pt>
                <c:pt idx="1">
                  <c:v>922</c:v>
                </c:pt>
                <c:pt idx="2">
                  <c:v>947</c:v>
                </c:pt>
                <c:pt idx="3">
                  <c:v>962</c:v>
                </c:pt>
                <c:pt idx="4">
                  <c:v>1027</c:v>
                </c:pt>
                <c:pt idx="5">
                  <c:v>825</c:v>
                </c:pt>
                <c:pt idx="6">
                  <c:v>758</c:v>
                </c:pt>
                <c:pt idx="7">
                  <c:v>740</c:v>
                </c:pt>
                <c:pt idx="8">
                  <c:v>764</c:v>
                </c:pt>
                <c:pt idx="9">
                  <c:v>776</c:v>
                </c:pt>
                <c:pt idx="10">
                  <c:v>740</c:v>
                </c:pt>
                <c:pt idx="11">
                  <c:v>703</c:v>
                </c:pt>
                <c:pt idx="12">
                  <c:v>754</c:v>
                </c:pt>
                <c:pt idx="13">
                  <c:v>760</c:v>
                </c:pt>
                <c:pt idx="14">
                  <c:v>839</c:v>
                </c:pt>
                <c:pt idx="15">
                  <c:v>820</c:v>
                </c:pt>
                <c:pt idx="16">
                  <c:v>831</c:v>
                </c:pt>
                <c:pt idx="17">
                  <c:v>850</c:v>
                </c:pt>
                <c:pt idx="18">
                  <c:v>968</c:v>
                </c:pt>
                <c:pt idx="19">
                  <c:v>1005</c:v>
                </c:pt>
              </c:numCache>
            </c:numRef>
          </c:val>
          <c:smooth val="0"/>
          <c:extLst>
            <c:ext xmlns:c16="http://schemas.microsoft.com/office/drawing/2014/chart" uri="{C3380CC4-5D6E-409C-BE32-E72D297353CC}">
              <c16:uniqueId val="{00000006-8D03-4A0F-A553-DCB225A36611}"/>
            </c:ext>
          </c:extLst>
        </c:ser>
        <c:dLbls>
          <c:showLegendKey val="0"/>
          <c:showVal val="0"/>
          <c:showCatName val="0"/>
          <c:showSerName val="0"/>
          <c:showPercent val="0"/>
          <c:showBubbleSize val="0"/>
        </c:dLbls>
        <c:marker val="1"/>
        <c:smooth val="0"/>
        <c:axId val="1890026847"/>
        <c:axId val="1890031839"/>
      </c:lineChart>
      <c:lineChart>
        <c:grouping val="standard"/>
        <c:varyColors val="0"/>
        <c:ser>
          <c:idx val="1"/>
          <c:order val="1"/>
          <c:tx>
            <c:strRef>
              <c:f>Sheet1!$C$1</c:f>
              <c:strCache>
                <c:ptCount val="1"/>
                <c:pt idx="0">
                  <c:v>Serious Injuries</c:v>
                </c:pt>
              </c:strCache>
            </c:strRef>
          </c:tx>
          <c:spPr>
            <a:ln w="38100" cap="rnd">
              <a:solidFill>
                <a:srgbClr val="00408D"/>
              </a:solidFill>
              <a:round/>
            </a:ln>
            <a:effectLst/>
          </c:spPr>
          <c:marker>
            <c:symbol val="square"/>
            <c:size val="8"/>
            <c:spPr>
              <a:solidFill>
                <a:srgbClr val="00408D"/>
              </a:solidFill>
              <a:ln>
                <a:solidFill>
                  <a:srgbClr val="00408D"/>
                </a:solidFill>
              </a:ln>
              <a:effectLst/>
            </c:spPr>
          </c:marker>
          <c:dLbls>
            <c:dLbl>
              <c:idx val="0"/>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8D03-4A0F-A553-DCB225A36611}"/>
                </c:ext>
              </c:extLst>
            </c:dLbl>
            <c:dLbl>
              <c:idx val="4"/>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8D03-4A0F-A553-DCB225A36611}"/>
                </c:ext>
              </c:extLst>
            </c:dLbl>
            <c:dLbl>
              <c:idx val="11"/>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8D03-4A0F-A553-DCB225A36611}"/>
                </c:ext>
              </c:extLst>
            </c:dLbl>
            <c:dLbl>
              <c:idx val="17"/>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8D03-4A0F-A553-DCB225A36611}"/>
                </c:ext>
              </c:extLst>
            </c:dLbl>
            <c:dLbl>
              <c:idx val="18"/>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8D03-4A0F-A553-DCB225A36611}"/>
                </c:ext>
              </c:extLst>
            </c:dLbl>
            <c:dLbl>
              <c:idx val="19"/>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8D03-4A0F-A553-DCB225A36611}"/>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00408D"/>
                    </a:solidFill>
                    <a:latin typeface="+mn-lt"/>
                    <a:ea typeface="+mn-ea"/>
                    <a:cs typeface="+mn-cs"/>
                  </a:defRPr>
                </a:pPr>
                <a:endParaRPr lang="en-US"/>
              </a:p>
            </c:txPr>
            <c:dLblPos val="t"/>
            <c:showLegendKey val="0"/>
            <c:showVal val="0"/>
            <c:showCatName val="0"/>
            <c:showSerName val="0"/>
            <c:showPercent val="0"/>
            <c:showBubbleSize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Sheet1!$A$2:$A$21</c:f>
              <c:numCache>
                <c:formatCode>General</c:formatCode>
                <c:ptCount val="20"/>
                <c:pt idx="0">
                  <c:v>2003</c:v>
                </c:pt>
                <c:pt idx="1">
                  <c:v>2004</c:v>
                </c:pt>
                <c:pt idx="2">
                  <c:v>2005</c:v>
                </c:pt>
                <c:pt idx="3">
                  <c:v>2006</c:v>
                </c:pt>
                <c:pt idx="4">
                  <c:v>2007</c:v>
                </c:pt>
                <c:pt idx="5">
                  <c:v>2008</c:v>
                </c:pt>
                <c:pt idx="6">
                  <c:v>2009</c:v>
                </c:pt>
                <c:pt idx="7">
                  <c:v>2010</c:v>
                </c:pt>
                <c:pt idx="8">
                  <c:v>2011</c:v>
                </c:pt>
                <c:pt idx="9">
                  <c:v>2012</c:v>
                </c:pt>
                <c:pt idx="10">
                  <c:v>2013</c:v>
                </c:pt>
                <c:pt idx="11">
                  <c:v>2014</c:v>
                </c:pt>
                <c:pt idx="12">
                  <c:v>2015</c:v>
                </c:pt>
                <c:pt idx="13">
                  <c:v>2016</c:v>
                </c:pt>
                <c:pt idx="14">
                  <c:v>2017</c:v>
                </c:pt>
                <c:pt idx="15">
                  <c:v>2018</c:v>
                </c:pt>
                <c:pt idx="16">
                  <c:v>2019</c:v>
                </c:pt>
                <c:pt idx="17">
                  <c:v>2020</c:v>
                </c:pt>
                <c:pt idx="18">
                  <c:v>2021</c:v>
                </c:pt>
                <c:pt idx="19">
                  <c:v>2022</c:v>
                </c:pt>
              </c:numCache>
            </c:numRef>
          </c:cat>
          <c:val>
            <c:numRef>
              <c:f>Sheet1!$C$2:$C$21</c:f>
              <c:numCache>
                <c:formatCode>#,##0</c:formatCode>
                <c:ptCount val="20"/>
                <c:pt idx="0">
                  <c:v>25516</c:v>
                </c:pt>
                <c:pt idx="1">
                  <c:v>23342</c:v>
                </c:pt>
                <c:pt idx="2">
                  <c:v>22489</c:v>
                </c:pt>
                <c:pt idx="3">
                  <c:v>21260</c:v>
                </c:pt>
                <c:pt idx="4">
                  <c:v>19796</c:v>
                </c:pt>
                <c:pt idx="5">
                  <c:v>16543</c:v>
                </c:pt>
                <c:pt idx="6">
                  <c:v>13128</c:v>
                </c:pt>
                <c:pt idx="7">
                  <c:v>11731</c:v>
                </c:pt>
                <c:pt idx="8">
                  <c:v>10899</c:v>
                </c:pt>
                <c:pt idx="9">
                  <c:v>10129</c:v>
                </c:pt>
                <c:pt idx="10">
                  <c:v>8650</c:v>
                </c:pt>
                <c:pt idx="11">
                  <c:v>7585</c:v>
                </c:pt>
                <c:pt idx="12">
                  <c:v>8014</c:v>
                </c:pt>
                <c:pt idx="13">
                  <c:v>8084</c:v>
                </c:pt>
                <c:pt idx="14">
                  <c:v>7624</c:v>
                </c:pt>
                <c:pt idx="15">
                  <c:v>7439</c:v>
                </c:pt>
                <c:pt idx="16">
                  <c:v>7182</c:v>
                </c:pt>
                <c:pt idx="17">
                  <c:v>6798</c:v>
                </c:pt>
                <c:pt idx="18">
                  <c:v>7397</c:v>
                </c:pt>
                <c:pt idx="19">
                  <c:v>7137</c:v>
                </c:pt>
              </c:numCache>
            </c:numRef>
          </c:val>
          <c:smooth val="0"/>
          <c:extLst>
            <c:ext xmlns:c16="http://schemas.microsoft.com/office/drawing/2014/chart" uri="{C3380CC4-5D6E-409C-BE32-E72D297353CC}">
              <c16:uniqueId val="{0000000D-8D03-4A0F-A553-DCB225A36611}"/>
            </c:ext>
          </c:extLst>
        </c:ser>
        <c:dLbls>
          <c:showLegendKey val="0"/>
          <c:showVal val="0"/>
          <c:showCatName val="0"/>
          <c:showSerName val="0"/>
          <c:showPercent val="0"/>
          <c:showBubbleSize val="0"/>
        </c:dLbls>
        <c:marker val="1"/>
        <c:smooth val="0"/>
        <c:axId val="1933740639"/>
        <c:axId val="1933740223"/>
      </c:lineChart>
      <c:catAx>
        <c:axId val="1890026847"/>
        <c:scaling>
          <c:orientation val="minMax"/>
        </c:scaling>
        <c:delete val="0"/>
        <c:axPos val="b"/>
        <c:numFmt formatCode="General" sourceLinked="1"/>
        <c:majorTickMark val="out"/>
        <c:minorTickMark val="none"/>
        <c:tickLblPos val="nextTo"/>
        <c:spPr>
          <a:noFill/>
          <a:ln w="9525" cap="flat" cmpd="sng" algn="ctr">
            <a:solidFill>
              <a:srgbClr val="00408D"/>
            </a:solidFill>
            <a:round/>
          </a:ln>
          <a:effectLst/>
        </c:spPr>
        <c:txPr>
          <a:bodyPr rot="-60000000" spcFirstLastPara="1" vertOverflow="ellipsis" vert="horz" wrap="square" anchor="ctr" anchorCtr="1"/>
          <a:lstStyle/>
          <a:p>
            <a:pPr>
              <a:defRPr sz="1400" b="0" i="0" u="none" strike="noStrike" kern="1200" cap="none" spc="0" normalizeH="0" baseline="0">
                <a:solidFill>
                  <a:srgbClr val="00408D"/>
                </a:solidFill>
                <a:latin typeface="+mn-lt"/>
                <a:ea typeface="+mn-ea"/>
                <a:cs typeface="+mn-cs"/>
              </a:defRPr>
            </a:pPr>
            <a:endParaRPr lang="en-US"/>
          </a:p>
        </c:txPr>
        <c:crossAx val="1890031839"/>
        <c:crosses val="autoZero"/>
        <c:auto val="1"/>
        <c:lblAlgn val="ctr"/>
        <c:lblOffset val="100"/>
        <c:noMultiLvlLbl val="0"/>
      </c:catAx>
      <c:valAx>
        <c:axId val="1890031839"/>
        <c:scaling>
          <c:orientation val="minMax"/>
        </c:scaling>
        <c:delete val="0"/>
        <c:axPos val="l"/>
        <c:majorGridlines>
          <c:spPr>
            <a:ln w="9525" cap="flat" cmpd="sng" algn="ctr">
              <a:solidFill>
                <a:schemeClr val="bg1">
                  <a:lumMod val="65000"/>
                </a:schemeClr>
              </a:solidFill>
              <a:round/>
            </a:ln>
            <a:effectLst/>
          </c:spPr>
        </c:majorGridlines>
        <c:minorGridlines>
          <c:spPr>
            <a:ln w="9525" cap="flat" cmpd="sng" algn="ctr">
              <a:solidFill>
                <a:schemeClr val="bg1">
                  <a:lumMod val="95000"/>
                </a:schemeClr>
              </a:solidFill>
              <a:round/>
            </a:ln>
            <a:effectLst/>
          </c:spPr>
        </c:minorGridlines>
        <c:title>
          <c:tx>
            <c:rich>
              <a:bodyPr rot="-5400000" spcFirstLastPara="1" vertOverflow="ellipsis" vert="horz" wrap="square" anchor="ctr" anchorCtr="1"/>
              <a:lstStyle/>
              <a:p>
                <a:pPr>
                  <a:defRPr sz="1400" b="0" i="0" u="none" strike="noStrike" kern="1200" cap="all" baseline="0">
                    <a:solidFill>
                      <a:schemeClr val="accent1"/>
                    </a:solidFill>
                    <a:latin typeface="+mn-lt"/>
                    <a:ea typeface="+mn-ea"/>
                    <a:cs typeface="+mn-cs"/>
                  </a:defRPr>
                </a:pPr>
                <a:r>
                  <a:rPr lang="en-US" sz="1400">
                    <a:solidFill>
                      <a:schemeClr val="accent1"/>
                    </a:solidFill>
                  </a:rPr>
                  <a:t>Fatalities</a:t>
                </a:r>
              </a:p>
            </c:rich>
          </c:tx>
          <c:overlay val="0"/>
          <c:spPr>
            <a:noFill/>
            <a:ln>
              <a:noFill/>
            </a:ln>
            <a:effectLst/>
          </c:spPr>
          <c:txPr>
            <a:bodyPr rot="-5400000" spcFirstLastPara="1" vertOverflow="ellipsis" vert="horz" wrap="square" anchor="ctr" anchorCtr="1"/>
            <a:lstStyle/>
            <a:p>
              <a:pPr>
                <a:defRPr sz="1400" b="0" i="0" u="none" strike="noStrike" kern="1200" cap="all" baseline="0">
                  <a:solidFill>
                    <a:schemeClr val="accent1"/>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accent1"/>
                </a:solidFill>
                <a:latin typeface="+mn-lt"/>
                <a:ea typeface="+mn-ea"/>
                <a:cs typeface="+mn-cs"/>
              </a:defRPr>
            </a:pPr>
            <a:endParaRPr lang="en-US"/>
          </a:p>
        </c:txPr>
        <c:crossAx val="1890026847"/>
        <c:crosses val="autoZero"/>
        <c:crossBetween val="between"/>
      </c:valAx>
      <c:valAx>
        <c:axId val="1933740223"/>
        <c:scaling>
          <c:orientation val="minMax"/>
        </c:scaling>
        <c:delete val="0"/>
        <c:axPos val="r"/>
        <c:title>
          <c:tx>
            <c:rich>
              <a:bodyPr rot="-5400000" spcFirstLastPara="1" vertOverflow="ellipsis" vert="horz" wrap="square" anchor="ctr" anchorCtr="1"/>
              <a:lstStyle/>
              <a:p>
                <a:pPr>
                  <a:defRPr sz="1400" b="0" i="0" u="none" strike="noStrike" kern="1200" cap="all" baseline="0">
                    <a:solidFill>
                      <a:srgbClr val="00408D"/>
                    </a:solidFill>
                    <a:latin typeface="+mn-lt"/>
                    <a:ea typeface="+mn-ea"/>
                    <a:cs typeface="+mn-cs"/>
                  </a:defRPr>
                </a:pPr>
                <a:r>
                  <a:rPr lang="en-US" sz="1400">
                    <a:solidFill>
                      <a:srgbClr val="00408D"/>
                    </a:solidFill>
                  </a:rPr>
                  <a:t>Serious Injuries</a:t>
                </a:r>
              </a:p>
            </c:rich>
          </c:tx>
          <c:overlay val="0"/>
          <c:spPr>
            <a:noFill/>
            <a:ln>
              <a:noFill/>
            </a:ln>
            <a:effectLst/>
          </c:spPr>
          <c:txPr>
            <a:bodyPr rot="-5400000" spcFirstLastPara="1" vertOverflow="ellipsis" vert="horz" wrap="square" anchor="ctr" anchorCtr="1"/>
            <a:lstStyle/>
            <a:p>
              <a:pPr>
                <a:defRPr sz="1400" b="0" i="0" u="none" strike="noStrike" kern="1200" cap="all" baseline="0">
                  <a:solidFill>
                    <a:srgbClr val="00408D"/>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rgbClr val="00408D"/>
                </a:solidFill>
                <a:latin typeface="+mn-lt"/>
                <a:ea typeface="+mn-ea"/>
                <a:cs typeface="+mn-cs"/>
              </a:defRPr>
            </a:pPr>
            <a:endParaRPr lang="en-US"/>
          </a:p>
        </c:txPr>
        <c:crossAx val="1933740639"/>
        <c:crosses val="max"/>
        <c:crossBetween val="between"/>
      </c:valAx>
      <c:catAx>
        <c:axId val="1933740639"/>
        <c:scaling>
          <c:orientation val="minMax"/>
        </c:scaling>
        <c:delete val="1"/>
        <c:axPos val="b"/>
        <c:numFmt formatCode="General" sourceLinked="1"/>
        <c:majorTickMark val="out"/>
        <c:minorTickMark val="none"/>
        <c:tickLblPos val="nextTo"/>
        <c:crossAx val="1933740223"/>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rgbClr val="00408D"/>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accent6">
                    <a:lumMod val="75000"/>
                  </a:schemeClr>
                </a:solidFill>
                <a:latin typeface="+mn-lt"/>
                <a:ea typeface="+mn-ea"/>
                <a:cs typeface="+mn-cs"/>
              </a:defRPr>
            </a:pPr>
            <a:r>
              <a:rPr lang="en-US" b="1" dirty="0">
                <a:solidFill>
                  <a:schemeClr val="tx2">
                    <a:lumMod val="75000"/>
                  </a:schemeClr>
                </a:solidFill>
              </a:rPr>
              <a:t>At Intersections</a:t>
            </a:r>
          </a:p>
          <a:p>
            <a:pPr>
              <a:defRPr>
                <a:solidFill>
                  <a:schemeClr val="accent6">
                    <a:lumMod val="75000"/>
                  </a:schemeClr>
                </a:solidFill>
              </a:defRPr>
            </a:pPr>
            <a:r>
              <a:rPr lang="en-US" b="1" dirty="0">
                <a:solidFill>
                  <a:schemeClr val="tx2">
                    <a:lumMod val="75000"/>
                  </a:schemeClr>
                </a:solidFill>
              </a:rPr>
              <a:t>55%</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accent6">
                  <a:lumMod val="7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Crossing in Intersection</c:v>
                </c:pt>
              </c:strCache>
            </c:strRef>
          </c:tx>
          <c:spPr>
            <a:solidFill>
              <a:srgbClr val="0083E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accent2"/>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2018</c:v>
                </c:pt>
                <c:pt idx="1">
                  <c:v>2019</c:v>
                </c:pt>
                <c:pt idx="2">
                  <c:v>2020</c:v>
                </c:pt>
                <c:pt idx="3">
                  <c:v>2021</c:v>
                </c:pt>
                <c:pt idx="4">
                  <c:v>2022</c:v>
                </c:pt>
              </c:numCache>
            </c:numRef>
          </c:cat>
          <c:val>
            <c:numRef>
              <c:f>Sheet1!$B$2:$B$6</c:f>
              <c:numCache>
                <c:formatCode>#,##0</c:formatCode>
                <c:ptCount val="5"/>
                <c:pt idx="0">
                  <c:v>25</c:v>
                </c:pt>
                <c:pt idx="1">
                  <c:v>36</c:v>
                </c:pt>
                <c:pt idx="2">
                  <c:v>24</c:v>
                </c:pt>
                <c:pt idx="3">
                  <c:v>22</c:v>
                </c:pt>
                <c:pt idx="4">
                  <c:v>36</c:v>
                </c:pt>
              </c:numCache>
            </c:numRef>
          </c:val>
          <c:extLst>
            <c:ext xmlns:c16="http://schemas.microsoft.com/office/drawing/2014/chart" uri="{C3380CC4-5D6E-409C-BE32-E72D297353CC}">
              <c16:uniqueId val="{00000000-A3EA-4F37-B017-27C99BC94984}"/>
            </c:ext>
          </c:extLst>
        </c:ser>
        <c:ser>
          <c:idx val="1"/>
          <c:order val="1"/>
          <c:tx>
            <c:strRef>
              <c:f>Sheet1!$C$1</c:f>
              <c:strCache>
                <c:ptCount val="1"/>
                <c:pt idx="0">
                  <c:v>Crossing Outside "Box"</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accent2"/>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2018</c:v>
                </c:pt>
                <c:pt idx="1">
                  <c:v>2019</c:v>
                </c:pt>
                <c:pt idx="2">
                  <c:v>2020</c:v>
                </c:pt>
                <c:pt idx="3">
                  <c:v>2021</c:v>
                </c:pt>
                <c:pt idx="4">
                  <c:v>2022</c:v>
                </c:pt>
              </c:numCache>
            </c:numRef>
          </c:cat>
          <c:val>
            <c:numRef>
              <c:f>Sheet1!$C$2:$C$6</c:f>
              <c:numCache>
                <c:formatCode>#,##0</c:formatCode>
                <c:ptCount val="5"/>
                <c:pt idx="0">
                  <c:v>18</c:v>
                </c:pt>
                <c:pt idx="1">
                  <c:v>15</c:v>
                </c:pt>
                <c:pt idx="2">
                  <c:v>11</c:v>
                </c:pt>
                <c:pt idx="3">
                  <c:v>14</c:v>
                </c:pt>
                <c:pt idx="4">
                  <c:v>22</c:v>
                </c:pt>
              </c:numCache>
            </c:numRef>
          </c:val>
          <c:extLst>
            <c:ext xmlns:c16="http://schemas.microsoft.com/office/drawing/2014/chart" uri="{C3380CC4-5D6E-409C-BE32-E72D297353CC}">
              <c16:uniqueId val="{00000001-A3EA-4F37-B017-27C99BC94984}"/>
            </c:ext>
          </c:extLst>
        </c:ser>
        <c:ser>
          <c:idx val="2"/>
          <c:order val="2"/>
          <c:tx>
            <c:strRef>
              <c:f>Sheet1!$D$1</c:f>
              <c:strCache>
                <c:ptCount val="1"/>
                <c:pt idx="0">
                  <c:v>Along Road</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accent2"/>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2018</c:v>
                </c:pt>
                <c:pt idx="1">
                  <c:v>2019</c:v>
                </c:pt>
                <c:pt idx="2">
                  <c:v>2020</c:v>
                </c:pt>
                <c:pt idx="3">
                  <c:v>2021</c:v>
                </c:pt>
                <c:pt idx="4">
                  <c:v>2022</c:v>
                </c:pt>
              </c:numCache>
            </c:numRef>
          </c:cat>
          <c:val>
            <c:numRef>
              <c:f>Sheet1!$D$2:$D$6</c:f>
              <c:numCache>
                <c:formatCode>#,##0</c:formatCode>
                <c:ptCount val="5"/>
                <c:pt idx="0">
                  <c:v>8</c:v>
                </c:pt>
                <c:pt idx="1">
                  <c:v>20</c:v>
                </c:pt>
                <c:pt idx="2">
                  <c:v>10</c:v>
                </c:pt>
                <c:pt idx="3">
                  <c:v>12</c:v>
                </c:pt>
                <c:pt idx="4">
                  <c:v>19</c:v>
                </c:pt>
              </c:numCache>
            </c:numRef>
          </c:val>
          <c:extLst>
            <c:ext xmlns:c16="http://schemas.microsoft.com/office/drawing/2014/chart" uri="{C3380CC4-5D6E-409C-BE32-E72D297353CC}">
              <c16:uniqueId val="{00000002-A3EA-4F37-B017-27C99BC94984}"/>
            </c:ext>
          </c:extLst>
        </c:ser>
        <c:dLbls>
          <c:dLblPos val="outEnd"/>
          <c:showLegendKey val="0"/>
          <c:showVal val="1"/>
          <c:showCatName val="0"/>
          <c:showSerName val="0"/>
          <c:showPercent val="0"/>
          <c:showBubbleSize val="0"/>
        </c:dLbls>
        <c:gapWidth val="219"/>
        <c:axId val="1871076559"/>
        <c:axId val="1871077039"/>
        <c:extLst/>
      </c:barChart>
      <c:catAx>
        <c:axId val="187107655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accent6"/>
                </a:solidFill>
                <a:latin typeface="+mn-lt"/>
                <a:ea typeface="+mn-ea"/>
                <a:cs typeface="+mn-cs"/>
              </a:defRPr>
            </a:pPr>
            <a:endParaRPr lang="en-US"/>
          </a:p>
        </c:txPr>
        <c:crossAx val="1871077039"/>
        <c:crosses val="autoZero"/>
        <c:auto val="1"/>
        <c:lblAlgn val="ctr"/>
        <c:lblOffset val="100"/>
        <c:noMultiLvlLbl val="0"/>
      </c:catAx>
      <c:valAx>
        <c:axId val="1871077039"/>
        <c:scaling>
          <c:orientation val="minMax"/>
          <c:max val="65"/>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accent6">
                        <a:lumMod val="75000"/>
                      </a:schemeClr>
                    </a:solidFill>
                    <a:latin typeface="+mn-lt"/>
                    <a:ea typeface="+mn-ea"/>
                    <a:cs typeface="+mn-cs"/>
                  </a:defRPr>
                </a:pPr>
                <a:r>
                  <a:rPr lang="en-US">
                    <a:solidFill>
                      <a:schemeClr val="accent6">
                        <a:lumMod val="75000"/>
                      </a:schemeClr>
                    </a:solidFill>
                  </a:rPr>
                  <a:t>Pedestrians Killed</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accent6">
                      <a:lumMod val="75000"/>
                    </a:schemeClr>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accent6"/>
                </a:solidFill>
                <a:latin typeface="+mn-lt"/>
                <a:ea typeface="+mn-ea"/>
                <a:cs typeface="+mn-cs"/>
              </a:defRPr>
            </a:pPr>
            <a:endParaRPr lang="en-US"/>
          </a:p>
        </c:txPr>
        <c:crossAx val="187107655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accent6">
                  <a:lumMod val="7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2018</c:v>
                </c:pt>
              </c:strCache>
            </c:strRef>
          </c:tx>
          <c:spPr>
            <a:solidFill>
              <a:schemeClr val="bg1">
                <a:lumMod val="65000"/>
              </a:schemeClr>
            </a:solidFill>
            <a:ln>
              <a:noFill/>
            </a:ln>
            <a:effectLst/>
          </c:spPr>
          <c:invertIfNegative val="0"/>
          <c:cat>
            <c:strRef>
              <c:f>Sheet1!$A$2:$A$12</c:f>
              <c:strCache>
                <c:ptCount val="11"/>
                <c:pt idx="0">
                  <c:v>Bicyclists</c:v>
                </c:pt>
                <c:pt idx="1">
                  <c:v>Pedestrians</c:v>
                </c:pt>
                <c:pt idx="2">
                  <c:v>Heavy Vehicles</c:v>
                </c:pt>
                <c:pt idx="3">
                  <c:v>Motorcyclists</c:v>
                </c:pt>
                <c:pt idx="4">
                  <c:v>Young Drivers</c:v>
                </c:pt>
                <c:pt idx="5">
                  <c:v>Occupant Protection</c:v>
                </c:pt>
                <c:pt idx="6">
                  <c:v>Aging Road Users</c:v>
                </c:pt>
                <c:pt idx="7">
                  <c:v>Speeding</c:v>
                </c:pt>
                <c:pt idx="8">
                  <c:v>Impaired Driving</c:v>
                </c:pt>
                <c:pt idx="9">
                  <c:v>Intersections</c:v>
                </c:pt>
                <c:pt idx="10">
                  <c:v>Roadway Departures</c:v>
                </c:pt>
              </c:strCache>
            </c:strRef>
          </c:cat>
          <c:val>
            <c:numRef>
              <c:f>Sheet1!$B$2:$B$12</c:f>
              <c:numCache>
                <c:formatCode>#,##0</c:formatCode>
                <c:ptCount val="11"/>
                <c:pt idx="0">
                  <c:v>13</c:v>
                </c:pt>
                <c:pt idx="1">
                  <c:v>123</c:v>
                </c:pt>
                <c:pt idx="2">
                  <c:v>114</c:v>
                </c:pt>
                <c:pt idx="3">
                  <c:v>88</c:v>
                </c:pt>
                <c:pt idx="4">
                  <c:v>98</c:v>
                </c:pt>
                <c:pt idx="5">
                  <c:v>298</c:v>
                </c:pt>
                <c:pt idx="6">
                  <c:v>193</c:v>
                </c:pt>
                <c:pt idx="7">
                  <c:v>339</c:v>
                </c:pt>
                <c:pt idx="8">
                  <c:v>379</c:v>
                </c:pt>
                <c:pt idx="9">
                  <c:v>211</c:v>
                </c:pt>
                <c:pt idx="10">
                  <c:v>420</c:v>
                </c:pt>
              </c:numCache>
            </c:numRef>
          </c:val>
          <c:extLst>
            <c:ext xmlns:c16="http://schemas.microsoft.com/office/drawing/2014/chart" uri="{C3380CC4-5D6E-409C-BE32-E72D297353CC}">
              <c16:uniqueId val="{00000000-0DCF-40A8-A88D-B51BD18FCB80}"/>
            </c:ext>
          </c:extLst>
        </c:ser>
        <c:ser>
          <c:idx val="1"/>
          <c:order val="1"/>
          <c:tx>
            <c:strRef>
              <c:f>Sheet1!$C$1</c:f>
              <c:strCache>
                <c:ptCount val="1"/>
                <c:pt idx="0">
                  <c:v>2019</c:v>
                </c:pt>
              </c:strCache>
            </c:strRef>
          </c:tx>
          <c:spPr>
            <a:solidFill>
              <a:schemeClr val="accent5"/>
            </a:solidFill>
            <a:ln>
              <a:noFill/>
            </a:ln>
            <a:effectLst/>
          </c:spPr>
          <c:invertIfNegative val="0"/>
          <c:cat>
            <c:strRef>
              <c:f>Sheet1!$A$2:$A$12</c:f>
              <c:strCache>
                <c:ptCount val="11"/>
                <c:pt idx="0">
                  <c:v>Bicyclists</c:v>
                </c:pt>
                <c:pt idx="1">
                  <c:v>Pedestrians</c:v>
                </c:pt>
                <c:pt idx="2">
                  <c:v>Heavy Vehicles</c:v>
                </c:pt>
                <c:pt idx="3">
                  <c:v>Motorcyclists</c:v>
                </c:pt>
                <c:pt idx="4">
                  <c:v>Young Drivers</c:v>
                </c:pt>
                <c:pt idx="5">
                  <c:v>Occupant Protection</c:v>
                </c:pt>
                <c:pt idx="6">
                  <c:v>Aging Road Users</c:v>
                </c:pt>
                <c:pt idx="7">
                  <c:v>Speeding</c:v>
                </c:pt>
                <c:pt idx="8">
                  <c:v>Impaired Driving</c:v>
                </c:pt>
                <c:pt idx="9">
                  <c:v>Intersections</c:v>
                </c:pt>
                <c:pt idx="10">
                  <c:v>Roadway Departures</c:v>
                </c:pt>
              </c:strCache>
            </c:strRef>
          </c:cat>
          <c:val>
            <c:numRef>
              <c:f>Sheet1!$C$2:$C$12</c:f>
              <c:numCache>
                <c:formatCode>General</c:formatCode>
                <c:ptCount val="11"/>
                <c:pt idx="0">
                  <c:v>13</c:v>
                </c:pt>
                <c:pt idx="1">
                  <c:v>124</c:v>
                </c:pt>
                <c:pt idx="2">
                  <c:v>113</c:v>
                </c:pt>
                <c:pt idx="3">
                  <c:v>89</c:v>
                </c:pt>
                <c:pt idx="4">
                  <c:v>85</c:v>
                </c:pt>
                <c:pt idx="5">
                  <c:v>304</c:v>
                </c:pt>
                <c:pt idx="6">
                  <c:v>231</c:v>
                </c:pt>
                <c:pt idx="7">
                  <c:v>349</c:v>
                </c:pt>
                <c:pt idx="8">
                  <c:v>372</c:v>
                </c:pt>
                <c:pt idx="9">
                  <c:v>228</c:v>
                </c:pt>
                <c:pt idx="10">
                  <c:v>433</c:v>
                </c:pt>
              </c:numCache>
            </c:numRef>
          </c:val>
          <c:extLst>
            <c:ext xmlns:c16="http://schemas.microsoft.com/office/drawing/2014/chart" uri="{C3380CC4-5D6E-409C-BE32-E72D297353CC}">
              <c16:uniqueId val="{00000001-0DCF-40A8-A88D-B51BD18FCB80}"/>
            </c:ext>
          </c:extLst>
        </c:ser>
        <c:ser>
          <c:idx val="2"/>
          <c:order val="2"/>
          <c:tx>
            <c:strRef>
              <c:f>Sheet1!$D$1</c:f>
              <c:strCache>
                <c:ptCount val="1"/>
                <c:pt idx="0">
                  <c:v>2020</c:v>
                </c:pt>
              </c:strCache>
            </c:strRef>
          </c:tx>
          <c:spPr>
            <a:solidFill>
              <a:schemeClr val="accent2"/>
            </a:solidFill>
            <a:ln>
              <a:noFill/>
            </a:ln>
            <a:effectLst/>
          </c:spPr>
          <c:invertIfNegative val="0"/>
          <c:cat>
            <c:strRef>
              <c:f>Sheet1!$A$2:$A$12</c:f>
              <c:strCache>
                <c:ptCount val="11"/>
                <c:pt idx="0">
                  <c:v>Bicyclists</c:v>
                </c:pt>
                <c:pt idx="1">
                  <c:v>Pedestrians</c:v>
                </c:pt>
                <c:pt idx="2">
                  <c:v>Heavy Vehicles</c:v>
                </c:pt>
                <c:pt idx="3">
                  <c:v>Motorcyclists</c:v>
                </c:pt>
                <c:pt idx="4">
                  <c:v>Young Drivers</c:v>
                </c:pt>
                <c:pt idx="5">
                  <c:v>Occupant Protection</c:v>
                </c:pt>
                <c:pt idx="6">
                  <c:v>Aging Road Users</c:v>
                </c:pt>
                <c:pt idx="7">
                  <c:v>Speeding</c:v>
                </c:pt>
                <c:pt idx="8">
                  <c:v>Impaired Driving</c:v>
                </c:pt>
                <c:pt idx="9">
                  <c:v>Intersections</c:v>
                </c:pt>
                <c:pt idx="10">
                  <c:v>Roadway Departures</c:v>
                </c:pt>
              </c:strCache>
            </c:strRef>
          </c:cat>
          <c:val>
            <c:numRef>
              <c:f>Sheet1!$D$2:$D$12</c:f>
              <c:numCache>
                <c:formatCode>General</c:formatCode>
                <c:ptCount val="11"/>
                <c:pt idx="0">
                  <c:v>8</c:v>
                </c:pt>
                <c:pt idx="1">
                  <c:v>114</c:v>
                </c:pt>
                <c:pt idx="2">
                  <c:v>114</c:v>
                </c:pt>
                <c:pt idx="3">
                  <c:v>87</c:v>
                </c:pt>
                <c:pt idx="4">
                  <c:v>92</c:v>
                </c:pt>
                <c:pt idx="5">
                  <c:v>343</c:v>
                </c:pt>
                <c:pt idx="6">
                  <c:v>196</c:v>
                </c:pt>
                <c:pt idx="7">
                  <c:v>406</c:v>
                </c:pt>
                <c:pt idx="8">
                  <c:v>369</c:v>
                </c:pt>
                <c:pt idx="9">
                  <c:v>245</c:v>
                </c:pt>
                <c:pt idx="10">
                  <c:v>417</c:v>
                </c:pt>
              </c:numCache>
            </c:numRef>
          </c:val>
          <c:extLst>
            <c:ext xmlns:c16="http://schemas.microsoft.com/office/drawing/2014/chart" uri="{C3380CC4-5D6E-409C-BE32-E72D297353CC}">
              <c16:uniqueId val="{00000002-0DCF-40A8-A88D-B51BD18FCB80}"/>
            </c:ext>
          </c:extLst>
        </c:ser>
        <c:ser>
          <c:idx val="3"/>
          <c:order val="3"/>
          <c:tx>
            <c:strRef>
              <c:f>Sheet1!$E$1</c:f>
              <c:strCache>
                <c:ptCount val="1"/>
                <c:pt idx="0">
                  <c:v>2021</c:v>
                </c:pt>
              </c:strCache>
            </c:strRef>
          </c:tx>
          <c:spPr>
            <a:solidFill>
              <a:srgbClr val="F47735"/>
            </a:solidFill>
            <a:ln>
              <a:noFill/>
            </a:ln>
            <a:effectLst/>
          </c:spPr>
          <c:invertIfNegative val="0"/>
          <c:cat>
            <c:strRef>
              <c:f>Sheet1!$A$2:$A$12</c:f>
              <c:strCache>
                <c:ptCount val="11"/>
                <c:pt idx="0">
                  <c:v>Bicyclists</c:v>
                </c:pt>
                <c:pt idx="1">
                  <c:v>Pedestrians</c:v>
                </c:pt>
                <c:pt idx="2">
                  <c:v>Heavy Vehicles</c:v>
                </c:pt>
                <c:pt idx="3">
                  <c:v>Motorcyclists</c:v>
                </c:pt>
                <c:pt idx="4">
                  <c:v>Young Drivers</c:v>
                </c:pt>
                <c:pt idx="5">
                  <c:v>Occupant Protection</c:v>
                </c:pt>
                <c:pt idx="6">
                  <c:v>Aging Road Users</c:v>
                </c:pt>
                <c:pt idx="7">
                  <c:v>Speeding</c:v>
                </c:pt>
                <c:pt idx="8">
                  <c:v>Impaired Driving</c:v>
                </c:pt>
                <c:pt idx="9">
                  <c:v>Intersections</c:v>
                </c:pt>
                <c:pt idx="10">
                  <c:v>Roadway Departures</c:v>
                </c:pt>
              </c:strCache>
            </c:strRef>
          </c:cat>
          <c:val>
            <c:numRef>
              <c:f>Sheet1!$E$2:$E$12</c:f>
              <c:numCache>
                <c:formatCode>General</c:formatCode>
                <c:ptCount val="11"/>
                <c:pt idx="0">
                  <c:v>16</c:v>
                </c:pt>
                <c:pt idx="1">
                  <c:v>125</c:v>
                </c:pt>
                <c:pt idx="2">
                  <c:v>126</c:v>
                </c:pt>
                <c:pt idx="3">
                  <c:v>102</c:v>
                </c:pt>
                <c:pt idx="4">
                  <c:v>122</c:v>
                </c:pt>
                <c:pt idx="5">
                  <c:v>334</c:v>
                </c:pt>
                <c:pt idx="6">
                  <c:v>263</c:v>
                </c:pt>
                <c:pt idx="7">
                  <c:v>445</c:v>
                </c:pt>
                <c:pt idx="8">
                  <c:v>360</c:v>
                </c:pt>
                <c:pt idx="9">
                  <c:v>235</c:v>
                </c:pt>
                <c:pt idx="10">
                  <c:v>526</c:v>
                </c:pt>
              </c:numCache>
            </c:numRef>
          </c:val>
          <c:extLst>
            <c:ext xmlns:c16="http://schemas.microsoft.com/office/drawing/2014/chart" uri="{C3380CC4-5D6E-409C-BE32-E72D297353CC}">
              <c16:uniqueId val="{00000003-0DCF-40A8-A88D-B51BD18FCB80}"/>
            </c:ext>
          </c:extLst>
        </c:ser>
        <c:ser>
          <c:idx val="4"/>
          <c:order val="4"/>
          <c:tx>
            <c:strRef>
              <c:f>Sheet1!$F$1</c:f>
              <c:strCache>
                <c:ptCount val="1"/>
                <c:pt idx="0">
                  <c:v>2022</c:v>
                </c:pt>
              </c:strCache>
            </c:strRef>
          </c:tx>
          <c:spPr>
            <a:solidFill>
              <a:srgbClr val="00408D"/>
            </a:solidFill>
            <a:ln>
              <a:noFill/>
            </a:ln>
            <a:effectLst/>
          </c:spPr>
          <c:invertIfNegative val="0"/>
          <c:cat>
            <c:strRef>
              <c:f>Sheet1!$A$2:$A$12</c:f>
              <c:strCache>
                <c:ptCount val="11"/>
                <c:pt idx="0">
                  <c:v>Bicyclists</c:v>
                </c:pt>
                <c:pt idx="1">
                  <c:v>Pedestrians</c:v>
                </c:pt>
                <c:pt idx="2">
                  <c:v>Heavy Vehicles</c:v>
                </c:pt>
                <c:pt idx="3">
                  <c:v>Motorcyclists</c:v>
                </c:pt>
                <c:pt idx="4">
                  <c:v>Young Drivers</c:v>
                </c:pt>
                <c:pt idx="5">
                  <c:v>Occupant Protection</c:v>
                </c:pt>
                <c:pt idx="6">
                  <c:v>Aging Road Users</c:v>
                </c:pt>
                <c:pt idx="7">
                  <c:v>Speeding</c:v>
                </c:pt>
                <c:pt idx="8">
                  <c:v>Impaired Driving</c:v>
                </c:pt>
                <c:pt idx="9">
                  <c:v>Intersections</c:v>
                </c:pt>
                <c:pt idx="10">
                  <c:v>Roadway Departures</c:v>
                </c:pt>
              </c:strCache>
            </c:strRef>
          </c:cat>
          <c:val>
            <c:numRef>
              <c:f>Sheet1!$F$2:$F$12</c:f>
              <c:numCache>
                <c:formatCode>General</c:formatCode>
                <c:ptCount val="11"/>
                <c:pt idx="0">
                  <c:v>11</c:v>
                </c:pt>
                <c:pt idx="1">
                  <c:v>171</c:v>
                </c:pt>
                <c:pt idx="2">
                  <c:v>139</c:v>
                </c:pt>
                <c:pt idx="3">
                  <c:v>111</c:v>
                </c:pt>
                <c:pt idx="4">
                  <c:v>117</c:v>
                </c:pt>
                <c:pt idx="5">
                  <c:v>375</c:v>
                </c:pt>
                <c:pt idx="6">
                  <c:v>264</c:v>
                </c:pt>
                <c:pt idx="7">
                  <c:v>441</c:v>
                </c:pt>
                <c:pt idx="8">
                  <c:v>377</c:v>
                </c:pt>
                <c:pt idx="9">
                  <c:v>313</c:v>
                </c:pt>
                <c:pt idx="10">
                  <c:v>456</c:v>
                </c:pt>
              </c:numCache>
            </c:numRef>
          </c:val>
          <c:extLst>
            <c:ext xmlns:c16="http://schemas.microsoft.com/office/drawing/2014/chart" uri="{C3380CC4-5D6E-409C-BE32-E72D297353CC}">
              <c16:uniqueId val="{00000004-0DCF-40A8-A88D-B51BD18FCB80}"/>
            </c:ext>
          </c:extLst>
        </c:ser>
        <c:dLbls>
          <c:showLegendKey val="0"/>
          <c:showVal val="0"/>
          <c:showCatName val="0"/>
          <c:showSerName val="0"/>
          <c:showPercent val="0"/>
          <c:showBubbleSize val="0"/>
        </c:dLbls>
        <c:gapWidth val="150"/>
        <c:axId val="1890026847"/>
        <c:axId val="1890031839"/>
      </c:barChart>
      <c:catAx>
        <c:axId val="1890026847"/>
        <c:scaling>
          <c:orientation val="minMax"/>
        </c:scaling>
        <c:delete val="0"/>
        <c:axPos val="b"/>
        <c:numFmt formatCode="General" sourceLinked="1"/>
        <c:majorTickMark val="out"/>
        <c:minorTickMark val="none"/>
        <c:tickLblPos val="nextTo"/>
        <c:spPr>
          <a:noFill/>
          <a:ln w="9525" cap="flat" cmpd="sng" algn="ctr">
            <a:solidFill>
              <a:srgbClr val="00408D"/>
            </a:solidFill>
            <a:round/>
          </a:ln>
          <a:effectLst/>
        </c:spPr>
        <c:txPr>
          <a:bodyPr rot="-60000000" spcFirstLastPara="1" vertOverflow="ellipsis" vert="horz" wrap="square" anchor="ctr" anchorCtr="1"/>
          <a:lstStyle/>
          <a:p>
            <a:pPr>
              <a:defRPr sz="1200" b="0" i="0" u="none" strike="noStrike" kern="1200" cap="none" spc="0" normalizeH="0" baseline="0">
                <a:solidFill>
                  <a:srgbClr val="00408D"/>
                </a:solidFill>
                <a:latin typeface="+mn-lt"/>
                <a:ea typeface="+mn-ea"/>
                <a:cs typeface="+mn-cs"/>
              </a:defRPr>
            </a:pPr>
            <a:endParaRPr lang="en-US"/>
          </a:p>
        </c:txPr>
        <c:crossAx val="1890031839"/>
        <c:crosses val="autoZero"/>
        <c:auto val="1"/>
        <c:lblAlgn val="ctr"/>
        <c:lblOffset val="100"/>
        <c:noMultiLvlLbl val="0"/>
      </c:catAx>
      <c:valAx>
        <c:axId val="1890031839"/>
        <c:scaling>
          <c:orientation val="minMax"/>
        </c:scaling>
        <c:delete val="0"/>
        <c:axPos val="l"/>
        <c:majorGridlines>
          <c:spPr>
            <a:ln w="9525" cap="flat" cmpd="sng" algn="ctr">
              <a:solidFill>
                <a:schemeClr val="bg1">
                  <a:lumMod val="65000"/>
                </a:schemeClr>
              </a:solidFill>
              <a:round/>
            </a:ln>
            <a:effectLst/>
          </c:spPr>
        </c:majorGridlines>
        <c:minorGridlines>
          <c:spPr>
            <a:ln w="9525" cap="flat" cmpd="sng" algn="ctr">
              <a:solidFill>
                <a:schemeClr val="bg1">
                  <a:lumMod val="95000"/>
                </a:schemeClr>
              </a:solidFill>
              <a:round/>
            </a:ln>
            <a:effectLst/>
          </c:spPr>
        </c:minorGridlines>
        <c:title>
          <c:tx>
            <c:rich>
              <a:bodyPr rot="-5400000" spcFirstLastPara="1" vertOverflow="ellipsis" vert="horz" wrap="square" anchor="ctr" anchorCtr="1"/>
              <a:lstStyle/>
              <a:p>
                <a:pPr>
                  <a:defRPr sz="1800" b="0" i="0" u="none" strike="noStrike" kern="1200" cap="all" baseline="0">
                    <a:solidFill>
                      <a:srgbClr val="00408D"/>
                    </a:solidFill>
                    <a:latin typeface="+mn-lt"/>
                    <a:ea typeface="+mn-ea"/>
                    <a:cs typeface="+mn-cs"/>
                  </a:defRPr>
                </a:pPr>
                <a:r>
                  <a:rPr lang="en-US" sz="1800" dirty="0">
                    <a:solidFill>
                      <a:srgbClr val="00408D"/>
                    </a:solidFill>
                  </a:rPr>
                  <a:t>Fatalities</a:t>
                </a:r>
              </a:p>
            </c:rich>
          </c:tx>
          <c:overlay val="0"/>
          <c:spPr>
            <a:noFill/>
            <a:ln>
              <a:noFill/>
            </a:ln>
            <a:effectLst/>
          </c:spPr>
          <c:txPr>
            <a:bodyPr rot="-5400000" spcFirstLastPara="1" vertOverflow="ellipsis" vert="horz" wrap="square" anchor="ctr" anchorCtr="1"/>
            <a:lstStyle/>
            <a:p>
              <a:pPr>
                <a:defRPr sz="1800" b="0" i="0" u="none" strike="noStrike" kern="1200" cap="all" baseline="0">
                  <a:solidFill>
                    <a:srgbClr val="00408D"/>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rgbClr val="00408D"/>
                </a:solidFill>
                <a:latin typeface="+mn-lt"/>
                <a:ea typeface="+mn-ea"/>
                <a:cs typeface="+mn-cs"/>
              </a:defRPr>
            </a:pPr>
            <a:endParaRPr lang="en-US"/>
          </a:p>
        </c:txPr>
        <c:crossAx val="189002684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rgbClr val="00408D"/>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200" b="0" i="0" u="none" strike="noStrike" kern="1200" cap="none" spc="0" normalizeH="0" baseline="0">
                <a:solidFill>
                  <a:schemeClr val="accent2">
                    <a:lumMod val="75000"/>
                  </a:schemeClr>
                </a:solidFill>
                <a:latin typeface="+mj-lt"/>
                <a:ea typeface="+mj-ea"/>
                <a:cs typeface="+mj-cs"/>
              </a:defRPr>
            </a:pPr>
            <a:r>
              <a:rPr lang="en-US" dirty="0">
                <a:solidFill>
                  <a:schemeClr val="accent2">
                    <a:lumMod val="75000"/>
                  </a:schemeClr>
                </a:solidFill>
              </a:rPr>
              <a:t>Fatalities (F)</a:t>
            </a:r>
          </a:p>
        </c:rich>
      </c:tx>
      <c:overlay val="0"/>
      <c:spPr>
        <a:noFill/>
        <a:ln>
          <a:noFill/>
        </a:ln>
        <a:effectLst/>
      </c:spPr>
      <c:txPr>
        <a:bodyPr rot="0" spcFirstLastPara="1" vertOverflow="ellipsis" vert="horz" wrap="square" anchor="ctr" anchorCtr="1"/>
        <a:lstStyle/>
        <a:p>
          <a:pPr>
            <a:defRPr sz="2200" b="0" i="0" u="none" strike="noStrike" kern="1200" cap="none" spc="0" normalizeH="0" baseline="0">
              <a:solidFill>
                <a:schemeClr val="accent2">
                  <a:lumMod val="75000"/>
                </a:schemeClr>
              </a:solidFill>
              <a:latin typeface="+mj-lt"/>
              <a:ea typeface="+mj-ea"/>
              <a:cs typeface="+mj-cs"/>
            </a:defRPr>
          </a:pPr>
          <a:endParaRPr lang="en-US"/>
        </a:p>
      </c:txPr>
    </c:title>
    <c:autoTitleDeleted val="0"/>
    <c:plotArea>
      <c:layout/>
      <c:barChart>
        <c:barDir val="col"/>
        <c:grouping val="clustered"/>
        <c:varyColors val="0"/>
        <c:ser>
          <c:idx val="0"/>
          <c:order val="0"/>
          <c:tx>
            <c:strRef>
              <c:f>Sheet1!$B$1</c:f>
              <c:strCache>
                <c:ptCount val="1"/>
                <c:pt idx="0">
                  <c:v>Pedestrian</c:v>
                </c:pt>
              </c:strCache>
            </c:strRef>
          </c:tx>
          <c:spPr>
            <a:solidFill>
              <a:schemeClr val="accent2">
                <a:shade val="76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Sheet1!$A$2:$A$9</c:f>
              <c:numCache>
                <c:formatCode>General</c:formatCode>
                <c:ptCount val="8"/>
                <c:pt idx="0">
                  <c:v>2015</c:v>
                </c:pt>
                <c:pt idx="1">
                  <c:v>2016</c:v>
                </c:pt>
                <c:pt idx="2">
                  <c:v>2017</c:v>
                </c:pt>
                <c:pt idx="3">
                  <c:v>2018</c:v>
                </c:pt>
                <c:pt idx="4">
                  <c:v>2019</c:v>
                </c:pt>
                <c:pt idx="5">
                  <c:v>2020</c:v>
                </c:pt>
                <c:pt idx="6">
                  <c:v>2021</c:v>
                </c:pt>
                <c:pt idx="7">
                  <c:v>2022</c:v>
                </c:pt>
              </c:numCache>
            </c:numRef>
          </c:cat>
          <c:val>
            <c:numRef>
              <c:f>Sheet1!$B$2:$B$9</c:f>
              <c:numCache>
                <c:formatCode>General</c:formatCode>
                <c:ptCount val="8"/>
                <c:pt idx="0">
                  <c:v>78</c:v>
                </c:pt>
                <c:pt idx="1">
                  <c:v>121</c:v>
                </c:pt>
                <c:pt idx="2">
                  <c:v>114</c:v>
                </c:pt>
                <c:pt idx="3">
                  <c:v>123</c:v>
                </c:pt>
                <c:pt idx="4">
                  <c:v>124</c:v>
                </c:pt>
                <c:pt idx="5">
                  <c:v>114</c:v>
                </c:pt>
                <c:pt idx="6">
                  <c:v>125</c:v>
                </c:pt>
                <c:pt idx="7">
                  <c:v>171</c:v>
                </c:pt>
              </c:numCache>
            </c:numRef>
          </c:val>
          <c:extLst>
            <c:ext xmlns:c16="http://schemas.microsoft.com/office/drawing/2014/chart" uri="{C3380CC4-5D6E-409C-BE32-E72D297353CC}">
              <c16:uniqueId val="{00000000-6849-47AE-85BB-BE2327FE1E02}"/>
            </c:ext>
          </c:extLst>
        </c:ser>
        <c:ser>
          <c:idx val="1"/>
          <c:order val="1"/>
          <c:tx>
            <c:strRef>
              <c:f>Sheet1!$C$1</c:f>
              <c:strCache>
                <c:ptCount val="1"/>
                <c:pt idx="0">
                  <c:v>Bicyclist</c:v>
                </c:pt>
              </c:strCache>
            </c:strRef>
          </c:tx>
          <c:spPr>
            <a:solidFill>
              <a:schemeClr val="accent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00408D"/>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Sheet1!$A$2:$A$9</c:f>
              <c:numCache>
                <c:formatCode>General</c:formatCode>
                <c:ptCount val="8"/>
                <c:pt idx="0">
                  <c:v>2015</c:v>
                </c:pt>
                <c:pt idx="1">
                  <c:v>2016</c:v>
                </c:pt>
                <c:pt idx="2">
                  <c:v>2017</c:v>
                </c:pt>
                <c:pt idx="3">
                  <c:v>2018</c:v>
                </c:pt>
                <c:pt idx="4">
                  <c:v>2019</c:v>
                </c:pt>
                <c:pt idx="5">
                  <c:v>2020</c:v>
                </c:pt>
                <c:pt idx="6">
                  <c:v>2021</c:v>
                </c:pt>
                <c:pt idx="7">
                  <c:v>2022</c:v>
                </c:pt>
              </c:numCache>
            </c:numRef>
          </c:cat>
          <c:val>
            <c:numRef>
              <c:f>Sheet1!$C$2:$C$9</c:f>
              <c:numCache>
                <c:formatCode>General</c:formatCode>
                <c:ptCount val="8"/>
                <c:pt idx="0">
                  <c:v>15</c:v>
                </c:pt>
                <c:pt idx="1">
                  <c:v>10</c:v>
                </c:pt>
                <c:pt idx="2">
                  <c:v>13</c:v>
                </c:pt>
                <c:pt idx="3">
                  <c:v>13</c:v>
                </c:pt>
                <c:pt idx="4">
                  <c:v>13</c:v>
                </c:pt>
                <c:pt idx="5">
                  <c:v>8</c:v>
                </c:pt>
                <c:pt idx="6">
                  <c:v>16</c:v>
                </c:pt>
                <c:pt idx="7">
                  <c:v>11</c:v>
                </c:pt>
              </c:numCache>
            </c:numRef>
          </c:val>
          <c:extLst>
            <c:ext xmlns:c16="http://schemas.microsoft.com/office/drawing/2014/chart" uri="{C3380CC4-5D6E-409C-BE32-E72D297353CC}">
              <c16:uniqueId val="{00000001-6849-47AE-85BB-BE2327FE1E02}"/>
            </c:ext>
          </c:extLst>
        </c:ser>
        <c:dLbls>
          <c:showLegendKey val="0"/>
          <c:showVal val="0"/>
          <c:showCatName val="0"/>
          <c:showSerName val="0"/>
          <c:showPercent val="0"/>
          <c:showBubbleSize val="0"/>
        </c:dLbls>
        <c:gapWidth val="75"/>
        <c:axId val="1890026847"/>
        <c:axId val="1890031839"/>
      </c:barChart>
      <c:catAx>
        <c:axId val="1890026847"/>
        <c:scaling>
          <c:orientation val="minMax"/>
        </c:scaling>
        <c:delete val="0"/>
        <c:axPos val="b"/>
        <c:numFmt formatCode="General" sourceLinked="1"/>
        <c:majorTickMark val="out"/>
        <c:minorTickMark val="none"/>
        <c:tickLblPos val="nextTo"/>
        <c:spPr>
          <a:noFill/>
          <a:ln w="9525" cap="flat" cmpd="sng" algn="ctr">
            <a:solidFill>
              <a:srgbClr val="00408D"/>
            </a:solidFill>
            <a:round/>
          </a:ln>
          <a:effectLst/>
        </c:spPr>
        <c:txPr>
          <a:bodyPr rot="-60000000" spcFirstLastPara="1" vertOverflow="ellipsis" vert="horz" wrap="square" anchor="ctr" anchorCtr="1"/>
          <a:lstStyle/>
          <a:p>
            <a:pPr>
              <a:defRPr sz="1200" b="0" i="0" u="none" strike="noStrike" kern="1200" cap="none" spc="0" normalizeH="0" baseline="0">
                <a:solidFill>
                  <a:srgbClr val="00408D"/>
                </a:solidFill>
                <a:latin typeface="+mn-lt"/>
                <a:ea typeface="+mn-ea"/>
                <a:cs typeface="+mn-cs"/>
              </a:defRPr>
            </a:pPr>
            <a:endParaRPr lang="en-US"/>
          </a:p>
        </c:txPr>
        <c:crossAx val="1890031839"/>
        <c:crosses val="autoZero"/>
        <c:auto val="1"/>
        <c:lblAlgn val="ctr"/>
        <c:lblOffset val="100"/>
        <c:noMultiLvlLbl val="0"/>
      </c:catAx>
      <c:valAx>
        <c:axId val="1890031839"/>
        <c:scaling>
          <c:orientation val="minMax"/>
        </c:scaling>
        <c:delete val="0"/>
        <c:axPos val="l"/>
        <c:majorGridlines>
          <c:spPr>
            <a:ln w="9525" cap="flat" cmpd="sng" algn="ctr">
              <a:solidFill>
                <a:schemeClr val="bg1">
                  <a:lumMod val="65000"/>
                </a:schemeClr>
              </a:solidFill>
              <a:prstDash val="dash"/>
              <a:round/>
            </a:ln>
            <a:effectLst/>
          </c:spPr>
        </c:majorGridlines>
        <c:minorGridlines>
          <c:spPr>
            <a:ln w="9525" cap="flat" cmpd="sng" algn="ctr">
              <a:noFill/>
              <a:round/>
            </a:ln>
            <a:effectLst/>
          </c:spPr>
        </c:minorGridlines>
        <c:title>
          <c:tx>
            <c:rich>
              <a:bodyPr rot="-5400000" spcFirstLastPara="1" vertOverflow="ellipsis" vert="horz" wrap="square" anchor="ctr" anchorCtr="1"/>
              <a:lstStyle/>
              <a:p>
                <a:pPr>
                  <a:defRPr sz="1200" b="0" i="0" u="none" strike="noStrike" kern="1200" cap="all" baseline="0">
                    <a:solidFill>
                      <a:schemeClr val="bg1">
                        <a:lumMod val="50000"/>
                      </a:schemeClr>
                    </a:solidFill>
                    <a:latin typeface="+mn-lt"/>
                    <a:ea typeface="+mn-ea"/>
                    <a:cs typeface="+mn-cs"/>
                  </a:defRPr>
                </a:pPr>
                <a:r>
                  <a:rPr lang="en-US" sz="1200">
                    <a:solidFill>
                      <a:schemeClr val="bg1">
                        <a:lumMod val="50000"/>
                      </a:schemeClr>
                    </a:solidFill>
                  </a:rPr>
                  <a:t>Fatalities</a:t>
                </a:r>
              </a:p>
            </c:rich>
          </c:tx>
          <c:overlay val="0"/>
          <c:spPr>
            <a:noFill/>
            <a:ln>
              <a:noFill/>
            </a:ln>
            <a:effectLst/>
          </c:spPr>
          <c:txPr>
            <a:bodyPr rot="-5400000" spcFirstLastPara="1" vertOverflow="ellipsis" vert="horz" wrap="square" anchor="ctr" anchorCtr="1"/>
            <a:lstStyle/>
            <a:p>
              <a:pPr>
                <a:defRPr sz="1200" b="0" i="0" u="none" strike="noStrike" kern="1200" cap="all" baseline="0">
                  <a:solidFill>
                    <a:schemeClr val="bg1">
                      <a:lumMod val="50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bg1">
                    <a:lumMod val="50000"/>
                  </a:schemeClr>
                </a:solidFill>
                <a:latin typeface="+mn-lt"/>
                <a:ea typeface="+mn-ea"/>
                <a:cs typeface="+mn-cs"/>
              </a:defRPr>
            </a:pPr>
            <a:endParaRPr lang="en-US"/>
          </a:p>
        </c:txPr>
        <c:crossAx val="1890026847"/>
        <c:crosses val="autoZero"/>
        <c:crossBetween val="between"/>
      </c:valAx>
      <c:spPr>
        <a:noFill/>
        <a:ln>
          <a:noFill/>
        </a:ln>
        <a:effectLst/>
      </c:spPr>
    </c:plotArea>
    <c:legend>
      <c:legendPos val="b"/>
      <c:layout>
        <c:manualLayout>
          <c:xMode val="edge"/>
          <c:yMode val="edge"/>
          <c:x val="0.21552267976200784"/>
          <c:y val="0.92040430658943384"/>
          <c:w val="0.38131384975267563"/>
          <c:h val="6.2219011412740208E-2"/>
        </c:manualLayout>
      </c:layout>
      <c:overlay val="0"/>
      <c:spPr>
        <a:noFill/>
        <a:ln>
          <a:noFill/>
        </a:ln>
        <a:effectLst/>
      </c:spPr>
      <c:txPr>
        <a:bodyPr rot="0" spcFirstLastPara="1" vertOverflow="ellipsis" vert="horz" wrap="square" anchor="ctr" anchorCtr="1"/>
        <a:lstStyle/>
        <a:p>
          <a:pPr>
            <a:defRPr sz="1400" b="0" i="0" u="none" strike="noStrike" kern="1200" baseline="0">
              <a:solidFill>
                <a:srgbClr val="00408D"/>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solidFill>
        <a:srgbClr val="0E3793"/>
      </a:solidFill>
    </a:ln>
    <a:effectLst/>
  </c:spPr>
  <c:txPr>
    <a:bodyPr/>
    <a:lstStyle/>
    <a:p>
      <a:pPr>
        <a:defRPr/>
      </a:pPr>
      <a:endParaRPr lang="en-US"/>
    </a:p>
  </c:txPr>
  <c:externalData r:id="rId4">
    <c:autoUpdate val="0"/>
  </c:externalData>
  <c:userShapes r:id="rId5"/>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200" b="0" i="0" u="none" strike="noStrike" kern="1200" cap="none" spc="0" normalizeH="0" baseline="0">
                <a:solidFill>
                  <a:srgbClr val="4D6EA6"/>
                </a:solidFill>
                <a:latin typeface="+mj-lt"/>
                <a:ea typeface="+mj-ea"/>
                <a:cs typeface="+mj-cs"/>
              </a:defRPr>
            </a:pPr>
            <a:r>
              <a:rPr lang="en-US" dirty="0">
                <a:solidFill>
                  <a:srgbClr val="4D6EA6"/>
                </a:solidFill>
              </a:rPr>
              <a:t>Serious Injuries (SI)</a:t>
            </a:r>
          </a:p>
        </c:rich>
      </c:tx>
      <c:overlay val="0"/>
      <c:spPr>
        <a:noFill/>
        <a:ln>
          <a:noFill/>
        </a:ln>
        <a:effectLst/>
      </c:spPr>
      <c:txPr>
        <a:bodyPr rot="0" spcFirstLastPara="1" vertOverflow="ellipsis" vert="horz" wrap="square" anchor="ctr" anchorCtr="1"/>
        <a:lstStyle/>
        <a:p>
          <a:pPr>
            <a:defRPr sz="2200" b="0" i="0" u="none" strike="noStrike" kern="1200" cap="none" spc="0" normalizeH="0" baseline="0">
              <a:solidFill>
                <a:srgbClr val="4D6EA6"/>
              </a:solidFill>
              <a:latin typeface="+mj-lt"/>
              <a:ea typeface="+mj-ea"/>
              <a:cs typeface="+mj-cs"/>
            </a:defRPr>
          </a:pPr>
          <a:endParaRPr lang="en-US"/>
        </a:p>
      </c:txPr>
    </c:title>
    <c:autoTitleDeleted val="0"/>
    <c:plotArea>
      <c:layout/>
      <c:barChart>
        <c:barDir val="col"/>
        <c:grouping val="clustered"/>
        <c:varyColors val="0"/>
        <c:ser>
          <c:idx val="0"/>
          <c:order val="0"/>
          <c:tx>
            <c:strRef>
              <c:f>Sheet1!$B$1</c:f>
              <c:strCache>
                <c:ptCount val="1"/>
                <c:pt idx="0">
                  <c:v>Pedestrian</c:v>
                </c:pt>
              </c:strCache>
            </c:strRef>
          </c:tx>
          <c:spPr>
            <a:solidFill>
              <a:schemeClr val="accent1">
                <a:shade val="76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Sheet1!$A$2:$A$9</c:f>
              <c:numCache>
                <c:formatCode>General</c:formatCode>
                <c:ptCount val="8"/>
                <c:pt idx="0">
                  <c:v>2015</c:v>
                </c:pt>
                <c:pt idx="1">
                  <c:v>2016</c:v>
                </c:pt>
                <c:pt idx="2">
                  <c:v>2017</c:v>
                </c:pt>
                <c:pt idx="3">
                  <c:v>2018</c:v>
                </c:pt>
                <c:pt idx="4">
                  <c:v>2019</c:v>
                </c:pt>
                <c:pt idx="5">
                  <c:v>2020</c:v>
                </c:pt>
                <c:pt idx="6">
                  <c:v>2021</c:v>
                </c:pt>
                <c:pt idx="7">
                  <c:v>2022</c:v>
                </c:pt>
              </c:numCache>
            </c:numRef>
          </c:cat>
          <c:val>
            <c:numRef>
              <c:f>Sheet1!$B$2:$B$9</c:f>
              <c:numCache>
                <c:formatCode>General</c:formatCode>
                <c:ptCount val="8"/>
                <c:pt idx="0">
                  <c:v>457</c:v>
                </c:pt>
                <c:pt idx="1">
                  <c:v>467</c:v>
                </c:pt>
                <c:pt idx="2">
                  <c:v>447</c:v>
                </c:pt>
                <c:pt idx="3">
                  <c:v>424</c:v>
                </c:pt>
                <c:pt idx="4">
                  <c:v>432</c:v>
                </c:pt>
                <c:pt idx="5">
                  <c:v>373</c:v>
                </c:pt>
                <c:pt idx="6">
                  <c:v>413</c:v>
                </c:pt>
                <c:pt idx="7">
                  <c:v>450</c:v>
                </c:pt>
              </c:numCache>
            </c:numRef>
          </c:val>
          <c:extLst>
            <c:ext xmlns:c16="http://schemas.microsoft.com/office/drawing/2014/chart" uri="{C3380CC4-5D6E-409C-BE32-E72D297353CC}">
              <c16:uniqueId val="{00000000-8E9E-40C3-BF67-A62018E2A031}"/>
            </c:ext>
          </c:extLst>
        </c:ser>
        <c:ser>
          <c:idx val="1"/>
          <c:order val="1"/>
          <c:tx>
            <c:strRef>
              <c:f>Sheet1!$C$1</c:f>
              <c:strCache>
                <c:ptCount val="1"/>
                <c:pt idx="0">
                  <c:v>Bicyclist</c:v>
                </c:pt>
              </c:strCache>
            </c:strRef>
          </c:tx>
          <c:spPr>
            <a:solidFill>
              <a:schemeClr val="accent1">
                <a:tint val="77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Sheet1!$A$2:$A$9</c:f>
              <c:numCache>
                <c:formatCode>General</c:formatCode>
                <c:ptCount val="8"/>
                <c:pt idx="0">
                  <c:v>2015</c:v>
                </c:pt>
                <c:pt idx="1">
                  <c:v>2016</c:v>
                </c:pt>
                <c:pt idx="2">
                  <c:v>2017</c:v>
                </c:pt>
                <c:pt idx="3">
                  <c:v>2018</c:v>
                </c:pt>
                <c:pt idx="4">
                  <c:v>2019</c:v>
                </c:pt>
                <c:pt idx="5">
                  <c:v>2020</c:v>
                </c:pt>
                <c:pt idx="6">
                  <c:v>2021</c:v>
                </c:pt>
                <c:pt idx="7">
                  <c:v>2022</c:v>
                </c:pt>
              </c:numCache>
            </c:numRef>
          </c:cat>
          <c:val>
            <c:numRef>
              <c:f>Sheet1!$C$2:$C$9</c:f>
              <c:numCache>
                <c:formatCode>General</c:formatCode>
                <c:ptCount val="8"/>
                <c:pt idx="0">
                  <c:v>155</c:v>
                </c:pt>
                <c:pt idx="1">
                  <c:v>140</c:v>
                </c:pt>
                <c:pt idx="2">
                  <c:v>132</c:v>
                </c:pt>
                <c:pt idx="3">
                  <c:v>127</c:v>
                </c:pt>
                <c:pt idx="4">
                  <c:v>128</c:v>
                </c:pt>
                <c:pt idx="5">
                  <c:v>118</c:v>
                </c:pt>
                <c:pt idx="6">
                  <c:v>131</c:v>
                </c:pt>
                <c:pt idx="7">
                  <c:v>133</c:v>
                </c:pt>
              </c:numCache>
            </c:numRef>
          </c:val>
          <c:extLst>
            <c:ext xmlns:c16="http://schemas.microsoft.com/office/drawing/2014/chart" uri="{C3380CC4-5D6E-409C-BE32-E72D297353CC}">
              <c16:uniqueId val="{00000001-8E9E-40C3-BF67-A62018E2A031}"/>
            </c:ext>
          </c:extLst>
        </c:ser>
        <c:dLbls>
          <c:showLegendKey val="0"/>
          <c:showVal val="0"/>
          <c:showCatName val="0"/>
          <c:showSerName val="0"/>
          <c:showPercent val="0"/>
          <c:showBubbleSize val="0"/>
        </c:dLbls>
        <c:gapWidth val="75"/>
        <c:axId val="1890026847"/>
        <c:axId val="1890031839"/>
      </c:barChart>
      <c:catAx>
        <c:axId val="1890026847"/>
        <c:scaling>
          <c:orientation val="minMax"/>
        </c:scaling>
        <c:delete val="0"/>
        <c:axPos val="b"/>
        <c:numFmt formatCode="General" sourceLinked="1"/>
        <c:majorTickMark val="out"/>
        <c:minorTickMark val="none"/>
        <c:tickLblPos val="nextTo"/>
        <c:spPr>
          <a:noFill/>
          <a:ln w="9525" cap="flat" cmpd="sng" algn="ctr">
            <a:solidFill>
              <a:srgbClr val="00408D"/>
            </a:solidFill>
            <a:round/>
          </a:ln>
          <a:effectLst/>
        </c:spPr>
        <c:txPr>
          <a:bodyPr rot="-60000000" spcFirstLastPara="1" vertOverflow="ellipsis" vert="horz" wrap="square" anchor="ctr" anchorCtr="1"/>
          <a:lstStyle/>
          <a:p>
            <a:pPr>
              <a:defRPr sz="1200" b="0" i="0" u="none" strike="noStrike" kern="1200" cap="none" spc="0" normalizeH="0" baseline="0">
                <a:solidFill>
                  <a:srgbClr val="00408D"/>
                </a:solidFill>
                <a:latin typeface="+mn-lt"/>
                <a:ea typeface="+mn-ea"/>
                <a:cs typeface="+mn-cs"/>
              </a:defRPr>
            </a:pPr>
            <a:endParaRPr lang="en-US"/>
          </a:p>
        </c:txPr>
        <c:crossAx val="1890031839"/>
        <c:crosses val="autoZero"/>
        <c:auto val="1"/>
        <c:lblAlgn val="ctr"/>
        <c:lblOffset val="100"/>
        <c:noMultiLvlLbl val="0"/>
      </c:catAx>
      <c:valAx>
        <c:axId val="1890031839"/>
        <c:scaling>
          <c:orientation val="minMax"/>
        </c:scaling>
        <c:delete val="0"/>
        <c:axPos val="l"/>
        <c:majorGridlines>
          <c:spPr>
            <a:ln w="9525" cap="flat" cmpd="sng" algn="ctr">
              <a:solidFill>
                <a:schemeClr val="bg1">
                  <a:lumMod val="65000"/>
                </a:schemeClr>
              </a:solidFill>
              <a:prstDash val="dash"/>
              <a:round/>
            </a:ln>
            <a:effectLst/>
          </c:spPr>
        </c:majorGridlines>
        <c:minorGridlines>
          <c:spPr>
            <a:ln w="9525" cap="flat" cmpd="sng" algn="ctr">
              <a:noFill/>
              <a:round/>
            </a:ln>
            <a:effectLst/>
          </c:spPr>
        </c:minorGridlines>
        <c:title>
          <c:tx>
            <c:rich>
              <a:bodyPr rot="-5400000" spcFirstLastPara="1" vertOverflow="ellipsis" vert="horz" wrap="square" anchor="ctr" anchorCtr="1"/>
              <a:lstStyle/>
              <a:p>
                <a:pPr>
                  <a:defRPr sz="1200" b="0" i="0" u="none" strike="noStrike" kern="1200" cap="all" baseline="0">
                    <a:solidFill>
                      <a:schemeClr val="tx1">
                        <a:lumMod val="60000"/>
                        <a:lumOff val="40000"/>
                      </a:schemeClr>
                    </a:solidFill>
                    <a:latin typeface="+mn-lt"/>
                    <a:ea typeface="+mn-ea"/>
                    <a:cs typeface="+mn-cs"/>
                  </a:defRPr>
                </a:pPr>
                <a:r>
                  <a:rPr lang="en-US" sz="1200">
                    <a:solidFill>
                      <a:schemeClr val="tx1">
                        <a:lumMod val="60000"/>
                        <a:lumOff val="40000"/>
                      </a:schemeClr>
                    </a:solidFill>
                  </a:rPr>
                  <a:t>Serious Injuries</a:t>
                </a:r>
              </a:p>
            </c:rich>
          </c:tx>
          <c:overlay val="0"/>
          <c:spPr>
            <a:noFill/>
            <a:ln>
              <a:noFill/>
            </a:ln>
            <a:effectLst/>
          </c:spPr>
          <c:txPr>
            <a:bodyPr rot="-5400000" spcFirstLastPara="1" vertOverflow="ellipsis" vert="horz" wrap="square" anchor="ctr" anchorCtr="1"/>
            <a:lstStyle/>
            <a:p>
              <a:pPr>
                <a:defRPr sz="1200" b="0" i="0" u="none" strike="noStrike" kern="1200" cap="all" baseline="0">
                  <a:solidFill>
                    <a:schemeClr val="tx1">
                      <a:lumMod val="60000"/>
                      <a:lumOff val="40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0000"/>
                    <a:lumOff val="40000"/>
                  </a:schemeClr>
                </a:solidFill>
                <a:latin typeface="+mn-lt"/>
                <a:ea typeface="+mn-ea"/>
                <a:cs typeface="+mn-cs"/>
              </a:defRPr>
            </a:pPr>
            <a:endParaRPr lang="en-US"/>
          </a:p>
        </c:txPr>
        <c:crossAx val="1890026847"/>
        <c:crosses val="autoZero"/>
        <c:crossBetween val="between"/>
      </c:valAx>
      <c:spPr>
        <a:noFill/>
        <a:ln>
          <a:noFill/>
        </a:ln>
        <a:effectLst/>
      </c:spPr>
    </c:plotArea>
    <c:legend>
      <c:legendPos val="b"/>
      <c:layout>
        <c:manualLayout>
          <c:xMode val="edge"/>
          <c:yMode val="edge"/>
          <c:x val="0.2559491768074445"/>
          <c:y val="0.92038720463842694"/>
          <c:w val="0.39719255547602006"/>
          <c:h val="6.2232379805416897E-2"/>
        </c:manualLayout>
      </c:layout>
      <c:overlay val="0"/>
      <c:spPr>
        <a:noFill/>
        <a:ln>
          <a:noFill/>
        </a:ln>
        <a:effectLst/>
      </c:spPr>
      <c:txPr>
        <a:bodyPr rot="0" spcFirstLastPara="1" vertOverflow="ellipsis" vert="horz" wrap="square" anchor="ctr" anchorCtr="1"/>
        <a:lstStyle/>
        <a:p>
          <a:pPr>
            <a:defRPr sz="1400" b="0" i="0" u="none" strike="noStrike" kern="1200" baseline="0">
              <a:solidFill>
                <a:srgbClr val="00408D"/>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solidFill>
        <a:srgbClr val="0E3793"/>
      </a:solidFill>
    </a:ln>
    <a:effectLst/>
  </c:spPr>
  <c:txPr>
    <a:bodyPr/>
    <a:lstStyle/>
    <a:p>
      <a:pPr>
        <a:defRPr/>
      </a:pPr>
      <a:endParaRPr lang="en-US"/>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Ped %</c:v>
                </c:pt>
              </c:strCache>
            </c:strRef>
          </c:tx>
          <c:explosion val="18"/>
          <c:dPt>
            <c:idx val="0"/>
            <c:bubble3D val="0"/>
            <c:spPr>
              <a:solidFill>
                <a:schemeClr val="tx2">
                  <a:lumMod val="75000"/>
                </a:schemeClr>
              </a:solidFill>
              <a:ln w="19050">
                <a:solidFill>
                  <a:schemeClr val="lt1"/>
                </a:solidFill>
              </a:ln>
              <a:effectLst/>
            </c:spPr>
            <c:extLst>
              <c:ext xmlns:c16="http://schemas.microsoft.com/office/drawing/2014/chart" uri="{C3380CC4-5D6E-409C-BE32-E72D297353CC}">
                <c16:uniqueId val="{00000002-5DA7-436B-8BB3-2439D954FCBF}"/>
              </c:ext>
            </c:extLst>
          </c:dPt>
          <c:dPt>
            <c:idx val="1"/>
            <c:bubble3D val="0"/>
            <c:spPr>
              <a:solidFill>
                <a:schemeClr val="bg1">
                  <a:lumMod val="85000"/>
                </a:schemeClr>
              </a:solidFill>
              <a:ln w="19050">
                <a:solidFill>
                  <a:schemeClr val="lt1"/>
                </a:solidFill>
              </a:ln>
              <a:effectLst/>
            </c:spPr>
            <c:extLst>
              <c:ext xmlns:c16="http://schemas.microsoft.com/office/drawing/2014/chart" uri="{C3380CC4-5D6E-409C-BE32-E72D297353CC}">
                <c16:uniqueId val="{00000001-5DA7-436B-8BB3-2439D954FCBF}"/>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AE05-406F-9DE9-87DBAEB858E9}"/>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AE05-406F-9DE9-87DBAEB858E9}"/>
              </c:ext>
            </c:extLst>
          </c:dPt>
          <c:cat>
            <c:strRef>
              <c:f>Sheet1!$A$2:$A$5</c:f>
              <c:strCache>
                <c:ptCount val="2"/>
                <c:pt idx="0">
                  <c:v>KA</c:v>
                </c:pt>
                <c:pt idx="1">
                  <c:v>BC</c:v>
                </c:pt>
              </c:strCache>
            </c:strRef>
          </c:cat>
          <c:val>
            <c:numRef>
              <c:f>Sheet1!$B$2:$B$5</c:f>
              <c:numCache>
                <c:formatCode>General</c:formatCode>
                <c:ptCount val="4"/>
                <c:pt idx="0">
                  <c:v>1</c:v>
                </c:pt>
                <c:pt idx="1">
                  <c:v>2</c:v>
                </c:pt>
              </c:numCache>
            </c:numRef>
          </c:val>
          <c:extLst>
            <c:ext xmlns:c16="http://schemas.microsoft.com/office/drawing/2014/chart" uri="{C3380CC4-5D6E-409C-BE32-E72D297353CC}">
              <c16:uniqueId val="{00000000-5DA7-436B-8BB3-2439D954FCBF}"/>
            </c:ext>
          </c:extLst>
        </c:ser>
        <c:dLbls>
          <c:showLegendKey val="0"/>
          <c:showVal val="0"/>
          <c:showCatName val="0"/>
          <c:showSerName val="0"/>
          <c:showPercent val="0"/>
          <c:showBubbleSize val="0"/>
          <c:showLeaderLines val="1"/>
        </c:dLbls>
        <c:firstSliceAng val="0"/>
        <c:holeSize val="40"/>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Ped %</c:v>
                </c:pt>
              </c:strCache>
            </c:strRef>
          </c:tx>
          <c:explosion val="18"/>
          <c:dPt>
            <c:idx val="0"/>
            <c:bubble3D val="0"/>
            <c:spPr>
              <a:solidFill>
                <a:schemeClr val="bg1">
                  <a:lumMod val="65000"/>
                </a:schemeClr>
              </a:solidFill>
              <a:ln w="19050">
                <a:solidFill>
                  <a:schemeClr val="lt1"/>
                </a:solidFill>
              </a:ln>
              <a:effectLst/>
            </c:spPr>
            <c:extLst>
              <c:ext xmlns:c16="http://schemas.microsoft.com/office/drawing/2014/chart" uri="{C3380CC4-5D6E-409C-BE32-E72D297353CC}">
                <c16:uniqueId val="{00000001-EB7A-4416-819C-43FC8BB2942B}"/>
              </c:ext>
            </c:extLst>
          </c:dPt>
          <c:dPt>
            <c:idx val="1"/>
            <c:bubble3D val="0"/>
            <c:spPr>
              <a:solidFill>
                <a:schemeClr val="tx2">
                  <a:lumMod val="60000"/>
                  <a:lumOff val="40000"/>
                </a:schemeClr>
              </a:solidFill>
              <a:ln w="19050">
                <a:solidFill>
                  <a:schemeClr val="lt1"/>
                </a:solidFill>
              </a:ln>
              <a:effectLst/>
            </c:spPr>
            <c:extLst>
              <c:ext xmlns:c16="http://schemas.microsoft.com/office/drawing/2014/chart" uri="{C3380CC4-5D6E-409C-BE32-E72D297353CC}">
                <c16:uniqueId val="{00000003-EB7A-4416-819C-43FC8BB2942B}"/>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EB7A-4416-819C-43FC8BB2942B}"/>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EB7A-4416-819C-43FC8BB2942B}"/>
              </c:ext>
            </c:extLst>
          </c:dPt>
          <c:cat>
            <c:strRef>
              <c:f>Sheet1!$A$2:$A$5</c:f>
              <c:strCache>
                <c:ptCount val="2"/>
                <c:pt idx="0">
                  <c:v>BC</c:v>
                </c:pt>
                <c:pt idx="1">
                  <c:v>KA</c:v>
                </c:pt>
              </c:strCache>
            </c:strRef>
          </c:cat>
          <c:val>
            <c:numRef>
              <c:f>Sheet1!$B$2:$B$5</c:f>
              <c:numCache>
                <c:formatCode>General</c:formatCode>
                <c:ptCount val="4"/>
                <c:pt idx="0">
                  <c:v>3</c:v>
                </c:pt>
                <c:pt idx="1">
                  <c:v>1</c:v>
                </c:pt>
              </c:numCache>
            </c:numRef>
          </c:val>
          <c:extLst>
            <c:ext xmlns:c16="http://schemas.microsoft.com/office/drawing/2014/chart" uri="{C3380CC4-5D6E-409C-BE32-E72D297353CC}">
              <c16:uniqueId val="{00000008-EB7A-4416-819C-43FC8BB2942B}"/>
            </c:ext>
          </c:extLst>
        </c:ser>
        <c:dLbls>
          <c:showLegendKey val="0"/>
          <c:showVal val="0"/>
          <c:showCatName val="0"/>
          <c:showSerName val="0"/>
          <c:showPercent val="0"/>
          <c:showBubbleSize val="0"/>
          <c:showLeaderLines val="1"/>
        </c:dLbls>
        <c:firstSliceAng val="0"/>
        <c:holeSize val="41"/>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c:f>
              <c:strCache>
                <c:ptCount val="1"/>
                <c:pt idx="0">
                  <c:v>Percent of Pedestrians Killed</c:v>
                </c:pt>
              </c:strCache>
            </c:strRef>
          </c:tx>
          <c:spPr>
            <a:solidFill>
              <a:schemeClr val="accent1"/>
            </a:solidFill>
            <a:ln>
              <a:noFill/>
            </a:ln>
            <a:effectLst/>
          </c:spPr>
          <c:invertIfNegative val="0"/>
          <c:cat>
            <c:strRef>
              <c:f>Sheet1!$A$2:$A$11</c:f>
              <c:strCache>
                <c:ptCount val="10"/>
                <c:pt idx="0">
                  <c:v>0 to 9</c:v>
                </c:pt>
                <c:pt idx="1">
                  <c:v>10 to 19</c:v>
                </c:pt>
                <c:pt idx="2">
                  <c:v>20 to 29</c:v>
                </c:pt>
                <c:pt idx="3">
                  <c:v>30 to 39</c:v>
                </c:pt>
                <c:pt idx="4">
                  <c:v>40 to 49</c:v>
                </c:pt>
                <c:pt idx="5">
                  <c:v>50 to 59</c:v>
                </c:pt>
                <c:pt idx="6">
                  <c:v>60 to 69</c:v>
                </c:pt>
                <c:pt idx="7">
                  <c:v>70 to 79</c:v>
                </c:pt>
                <c:pt idx="8">
                  <c:v>80 and Over</c:v>
                </c:pt>
                <c:pt idx="9">
                  <c:v>Unknown</c:v>
                </c:pt>
              </c:strCache>
            </c:strRef>
          </c:cat>
          <c:val>
            <c:numRef>
              <c:f>Sheet1!$B$2:$B$11</c:f>
              <c:numCache>
                <c:formatCode>0.0%</c:formatCode>
                <c:ptCount val="10"/>
                <c:pt idx="0">
                  <c:v>1.2176560121765601E-2</c:v>
                </c:pt>
                <c:pt idx="1">
                  <c:v>3.8051750380517502E-2</c:v>
                </c:pt>
                <c:pt idx="2">
                  <c:v>0.12176560121765601</c:v>
                </c:pt>
                <c:pt idx="3">
                  <c:v>0.11263318112633181</c:v>
                </c:pt>
                <c:pt idx="4">
                  <c:v>0.14307458143074581</c:v>
                </c:pt>
                <c:pt idx="5">
                  <c:v>0.21308980213089801</c:v>
                </c:pt>
                <c:pt idx="6">
                  <c:v>0.18569254185692541</c:v>
                </c:pt>
                <c:pt idx="7">
                  <c:v>0.1019786910197869</c:v>
                </c:pt>
                <c:pt idx="8">
                  <c:v>5.7838660578386603E-2</c:v>
                </c:pt>
                <c:pt idx="9">
                  <c:v>6.5260351245278153E-2</c:v>
                </c:pt>
              </c:numCache>
            </c:numRef>
          </c:val>
          <c:extLst>
            <c:ext xmlns:c16="http://schemas.microsoft.com/office/drawing/2014/chart" uri="{C3380CC4-5D6E-409C-BE32-E72D297353CC}">
              <c16:uniqueId val="{00000000-5A1A-491D-9BE2-CD891581ED36}"/>
            </c:ext>
          </c:extLst>
        </c:ser>
        <c:ser>
          <c:idx val="1"/>
          <c:order val="1"/>
          <c:tx>
            <c:strRef>
              <c:f>Sheet1!$C$1</c:f>
              <c:strCache>
                <c:ptCount val="1"/>
                <c:pt idx="0">
                  <c:v>Percent of Population</c:v>
                </c:pt>
              </c:strCache>
            </c:strRef>
          </c:tx>
          <c:spPr>
            <a:solidFill>
              <a:schemeClr val="accent2"/>
            </a:solidFill>
            <a:ln>
              <a:noFill/>
            </a:ln>
            <a:effectLst/>
          </c:spPr>
          <c:invertIfNegative val="0"/>
          <c:cat>
            <c:strRef>
              <c:f>Sheet1!$A$2:$A$11</c:f>
              <c:strCache>
                <c:ptCount val="10"/>
                <c:pt idx="0">
                  <c:v>0 to 9</c:v>
                </c:pt>
                <c:pt idx="1">
                  <c:v>10 to 19</c:v>
                </c:pt>
                <c:pt idx="2">
                  <c:v>20 to 29</c:v>
                </c:pt>
                <c:pt idx="3">
                  <c:v>30 to 39</c:v>
                </c:pt>
                <c:pt idx="4">
                  <c:v>40 to 49</c:v>
                </c:pt>
                <c:pt idx="5">
                  <c:v>50 to 59</c:v>
                </c:pt>
                <c:pt idx="6">
                  <c:v>60 to 69</c:v>
                </c:pt>
                <c:pt idx="7">
                  <c:v>70 to 79</c:v>
                </c:pt>
                <c:pt idx="8">
                  <c:v>80 and Over</c:v>
                </c:pt>
                <c:pt idx="9">
                  <c:v>Unknown</c:v>
                </c:pt>
              </c:strCache>
            </c:strRef>
          </c:cat>
          <c:val>
            <c:numRef>
              <c:f>Sheet1!$C$2:$C$11</c:f>
              <c:numCache>
                <c:formatCode>0.0%</c:formatCode>
                <c:ptCount val="10"/>
                <c:pt idx="0">
                  <c:v>0.12253353977045883</c:v>
                </c:pt>
                <c:pt idx="1">
                  <c:v>0.12616537368373257</c:v>
                </c:pt>
                <c:pt idx="2">
                  <c:v>0.13799240629918924</c:v>
                </c:pt>
                <c:pt idx="3">
                  <c:v>0.14051706349117285</c:v>
                </c:pt>
                <c:pt idx="4">
                  <c:v>0.12316190945916547</c:v>
                </c:pt>
                <c:pt idx="5">
                  <c:v>0.13134389286430584</c:v>
                </c:pt>
                <c:pt idx="6">
                  <c:v>0.11491449202637122</c:v>
                </c:pt>
                <c:pt idx="7">
                  <c:v>7.0061063642024995E-2</c:v>
                </c:pt>
                <c:pt idx="8">
                  <c:v>3.3310258763579681E-2</c:v>
                </c:pt>
                <c:pt idx="9">
                  <c:v>0</c:v>
                </c:pt>
              </c:numCache>
            </c:numRef>
          </c:val>
          <c:extLst>
            <c:ext xmlns:c16="http://schemas.microsoft.com/office/drawing/2014/chart" uri="{C3380CC4-5D6E-409C-BE32-E72D297353CC}">
              <c16:uniqueId val="{00000001-5A1A-491D-9BE2-CD891581ED36}"/>
            </c:ext>
          </c:extLst>
        </c:ser>
        <c:dLbls>
          <c:showLegendKey val="0"/>
          <c:showVal val="0"/>
          <c:showCatName val="0"/>
          <c:showSerName val="0"/>
          <c:showPercent val="0"/>
          <c:showBubbleSize val="0"/>
        </c:dLbls>
        <c:gapWidth val="219"/>
        <c:axId val="1871076559"/>
        <c:axId val="1871077039"/>
      </c:barChart>
      <c:catAx>
        <c:axId val="1871076559"/>
        <c:scaling>
          <c:orientation val="minMax"/>
        </c:scaling>
        <c:delete val="0"/>
        <c:axPos val="b"/>
        <c:title>
          <c:tx>
            <c:rich>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a:t>Age Range</a:t>
                </a:r>
              </a:p>
            </c:rich>
          </c:tx>
          <c:overlay val="0"/>
          <c:spPr>
            <a:noFill/>
            <a:ln>
              <a:noFill/>
            </a:ln>
            <a:effectLst/>
          </c:spPr>
          <c:txPr>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871077039"/>
        <c:crosses val="autoZero"/>
        <c:auto val="1"/>
        <c:lblAlgn val="ctr"/>
        <c:lblOffset val="100"/>
        <c:noMultiLvlLbl val="0"/>
      </c:catAx>
      <c:valAx>
        <c:axId val="1871077039"/>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871076559"/>
        <c:crosses val="autoZero"/>
        <c:crossBetween val="between"/>
      </c:valAx>
      <c:spPr>
        <a:noFill/>
        <a:ln>
          <a:noFill/>
        </a:ln>
        <a:effectLst/>
      </c:spPr>
    </c:plotArea>
    <c:legend>
      <c:legendPos val="b"/>
      <c:layout>
        <c:manualLayout>
          <c:xMode val="edge"/>
          <c:yMode val="edge"/>
          <c:x val="0.2336540801717967"/>
          <c:y val="0.9357826003456885"/>
          <c:w val="0.53269175017895487"/>
          <c:h val="6.4217399654311502E-2"/>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4">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0857063439963567"/>
          <c:y val="5.7078418474286109E-2"/>
          <c:w val="0.69142936560036428"/>
          <c:h val="0.83272713901066797"/>
        </c:manualLayout>
      </c:layout>
      <c:barChart>
        <c:barDir val="bar"/>
        <c:grouping val="stacked"/>
        <c:varyColors val="0"/>
        <c:ser>
          <c:idx val="0"/>
          <c:order val="0"/>
          <c:tx>
            <c:strRef>
              <c:f>Sheet1!$B$1</c:f>
              <c:strCache>
                <c:ptCount val="1"/>
                <c:pt idx="0">
                  <c:v>Rural</c:v>
                </c:pt>
              </c:strCache>
            </c:strRef>
          </c:tx>
          <c:spPr>
            <a:solidFill>
              <a:srgbClr val="2A5DB7"/>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0-62ED-46AC-8C3F-479C7F1F1E17}"/>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Work Zone</c:v>
                </c:pt>
                <c:pt idx="1">
                  <c:v>Freeway &amp; Expway</c:v>
                </c:pt>
                <c:pt idx="2">
                  <c:v>VDOT Secondary</c:v>
                </c:pt>
                <c:pt idx="3">
                  <c:v>VDOT Primary</c:v>
                </c:pt>
                <c:pt idx="4">
                  <c:v>Locality</c:v>
                </c:pt>
              </c:strCache>
            </c:strRef>
          </c:cat>
          <c:val>
            <c:numRef>
              <c:f>Sheet1!$B$2:$B$6</c:f>
              <c:numCache>
                <c:formatCode>General</c:formatCode>
                <c:ptCount val="5"/>
                <c:pt idx="0">
                  <c:v>2</c:v>
                </c:pt>
                <c:pt idx="1">
                  <c:v>20</c:v>
                </c:pt>
                <c:pt idx="2">
                  <c:v>29</c:v>
                </c:pt>
                <c:pt idx="3">
                  <c:v>67</c:v>
                </c:pt>
              </c:numCache>
            </c:numRef>
          </c:val>
          <c:extLst>
            <c:ext xmlns:c16="http://schemas.microsoft.com/office/drawing/2014/chart" uri="{C3380CC4-5D6E-409C-BE32-E72D297353CC}">
              <c16:uniqueId val="{00000001-62ED-46AC-8C3F-479C7F1F1E17}"/>
            </c:ext>
          </c:extLst>
        </c:ser>
        <c:ser>
          <c:idx val="1"/>
          <c:order val="1"/>
          <c:tx>
            <c:strRef>
              <c:f>Sheet1!$C$1</c:f>
              <c:strCache>
                <c:ptCount val="1"/>
                <c:pt idx="0">
                  <c:v>Urban</c:v>
                </c:pt>
              </c:strCache>
            </c:strRef>
          </c:tx>
          <c:spPr>
            <a:solidFill>
              <a:srgbClr val="F4773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Work Zone</c:v>
                </c:pt>
                <c:pt idx="1">
                  <c:v>Freeway &amp; Expway</c:v>
                </c:pt>
                <c:pt idx="2">
                  <c:v>VDOT Secondary</c:v>
                </c:pt>
                <c:pt idx="3">
                  <c:v>VDOT Primary</c:v>
                </c:pt>
                <c:pt idx="4">
                  <c:v>Locality</c:v>
                </c:pt>
              </c:strCache>
            </c:strRef>
          </c:cat>
          <c:val>
            <c:numRef>
              <c:f>Sheet1!$C$2:$C$6</c:f>
              <c:numCache>
                <c:formatCode>General</c:formatCode>
                <c:ptCount val="5"/>
                <c:pt idx="0">
                  <c:v>12</c:v>
                </c:pt>
                <c:pt idx="1">
                  <c:v>63</c:v>
                </c:pt>
                <c:pt idx="2">
                  <c:v>68</c:v>
                </c:pt>
                <c:pt idx="3">
                  <c:v>160</c:v>
                </c:pt>
                <c:pt idx="4">
                  <c:v>236</c:v>
                </c:pt>
              </c:numCache>
            </c:numRef>
          </c:val>
          <c:extLst>
            <c:ext xmlns:c16="http://schemas.microsoft.com/office/drawing/2014/chart" uri="{C3380CC4-5D6E-409C-BE32-E72D297353CC}">
              <c16:uniqueId val="{00000002-62ED-46AC-8C3F-479C7F1F1E17}"/>
            </c:ext>
          </c:extLst>
        </c:ser>
        <c:dLbls>
          <c:dLblPos val="ctr"/>
          <c:showLegendKey val="0"/>
          <c:showVal val="1"/>
          <c:showCatName val="0"/>
          <c:showSerName val="0"/>
          <c:showPercent val="0"/>
          <c:showBubbleSize val="0"/>
        </c:dLbls>
        <c:gapWidth val="40"/>
        <c:overlap val="100"/>
        <c:axId val="1418171936"/>
        <c:axId val="1418170976"/>
      </c:barChart>
      <c:catAx>
        <c:axId val="14181719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bg2">
                    <a:lumMod val="50000"/>
                  </a:schemeClr>
                </a:solidFill>
                <a:latin typeface="+mn-lt"/>
                <a:ea typeface="+mn-ea"/>
                <a:cs typeface="+mn-cs"/>
              </a:defRPr>
            </a:pPr>
            <a:endParaRPr lang="en-US"/>
          </a:p>
        </c:txPr>
        <c:crossAx val="1418170976"/>
        <c:crosses val="autoZero"/>
        <c:auto val="1"/>
        <c:lblAlgn val="ctr"/>
        <c:lblOffset val="100"/>
        <c:noMultiLvlLbl val="0"/>
      </c:catAx>
      <c:valAx>
        <c:axId val="1418170976"/>
        <c:scaling>
          <c:orientation val="minMax"/>
        </c:scaling>
        <c:delete val="1"/>
        <c:axPos val="b"/>
        <c:numFmt formatCode="General" sourceLinked="1"/>
        <c:majorTickMark val="none"/>
        <c:minorTickMark val="none"/>
        <c:tickLblPos val="nextTo"/>
        <c:crossAx val="1418171936"/>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1400" b="0" i="0" u="none" strike="noStrike" kern="1200" baseline="0">
                <a:solidFill>
                  <a:schemeClr val="bg1">
                    <a:lumMod val="50000"/>
                  </a:schemeClr>
                </a:solidFill>
                <a:latin typeface="+mn-lt"/>
                <a:ea typeface="+mn-ea"/>
                <a:cs typeface="+mn-cs"/>
              </a:defRPr>
            </a:pPr>
            <a:endParaRPr lang="en-US"/>
          </a:p>
        </c:txPr>
      </c:legendEntry>
      <c:legendEntry>
        <c:idx val="1"/>
        <c:txPr>
          <a:bodyPr rot="0" spcFirstLastPara="1" vertOverflow="ellipsis" vert="horz" wrap="square" anchor="ctr" anchorCtr="1"/>
          <a:lstStyle/>
          <a:p>
            <a:pPr>
              <a:defRPr sz="1400" b="0" i="0" u="none" strike="noStrike" kern="1200" baseline="0">
                <a:solidFill>
                  <a:schemeClr val="bg1">
                    <a:lumMod val="50000"/>
                  </a:schemeClr>
                </a:solidFill>
                <a:latin typeface="+mn-lt"/>
                <a:ea typeface="+mn-ea"/>
                <a:cs typeface="+mn-cs"/>
              </a:defRPr>
            </a:pPr>
            <a:endParaRPr lang="en-US"/>
          </a:p>
        </c:txPr>
      </c:legendEntry>
      <c:layout>
        <c:manualLayout>
          <c:xMode val="edge"/>
          <c:yMode val="edge"/>
          <c:x val="0.67340009647372445"/>
          <c:y val="0.76429211794959406"/>
          <c:w val="0.31106701081513027"/>
          <c:h val="0.17344030107012068"/>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bg1">
                  <a:lumMod val="50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userShapes r:id="rId4"/>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accent6">
                    <a:lumMod val="75000"/>
                  </a:schemeClr>
                </a:solidFill>
                <a:latin typeface="+mn-lt"/>
                <a:ea typeface="+mn-ea"/>
                <a:cs typeface="+mn-cs"/>
              </a:defRPr>
            </a:pPr>
            <a:r>
              <a:rPr lang="en-US" b="1" dirty="0">
                <a:solidFill>
                  <a:srgbClr val="002060"/>
                </a:solidFill>
              </a:rPr>
              <a:t>Between Intersections</a:t>
            </a:r>
          </a:p>
          <a:p>
            <a:pPr>
              <a:defRPr>
                <a:solidFill>
                  <a:schemeClr val="accent6">
                    <a:lumMod val="75000"/>
                  </a:schemeClr>
                </a:solidFill>
              </a:defRPr>
            </a:pPr>
            <a:r>
              <a:rPr lang="en-US" b="1" dirty="0">
                <a:solidFill>
                  <a:srgbClr val="002060"/>
                </a:solidFill>
              </a:rPr>
              <a:t>45%</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accent6">
                  <a:lumMod val="7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Crossing at Intersection</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2018</c:v>
                </c:pt>
                <c:pt idx="1">
                  <c:v>2019</c:v>
                </c:pt>
                <c:pt idx="2">
                  <c:v>2020</c:v>
                </c:pt>
                <c:pt idx="3">
                  <c:v>2021</c:v>
                </c:pt>
                <c:pt idx="4">
                  <c:v>2022</c:v>
                </c:pt>
              </c:numCache>
            </c:numRef>
          </c:cat>
          <c:val>
            <c:numRef>
              <c:f>Sheet1!$B$2:$B$6</c:f>
              <c:numCache>
                <c:formatCode>General</c:formatCode>
                <c:ptCount val="5"/>
              </c:numCache>
            </c:numRef>
          </c:val>
          <c:extLst>
            <c:ext xmlns:c16="http://schemas.microsoft.com/office/drawing/2014/chart" uri="{C3380CC4-5D6E-409C-BE32-E72D297353CC}">
              <c16:uniqueId val="{00000000-DA3C-47D0-B345-AFB08AA987CB}"/>
            </c:ext>
          </c:extLst>
        </c:ser>
        <c:ser>
          <c:idx val="1"/>
          <c:order val="1"/>
          <c:tx>
            <c:strRef>
              <c:f>Sheet1!$C$1</c:f>
              <c:strCache>
                <c:ptCount val="1"/>
                <c:pt idx="0">
                  <c:v>Crossing Between Intersections</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accent2"/>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2018</c:v>
                </c:pt>
                <c:pt idx="1">
                  <c:v>2019</c:v>
                </c:pt>
                <c:pt idx="2">
                  <c:v>2020</c:v>
                </c:pt>
                <c:pt idx="3">
                  <c:v>2021</c:v>
                </c:pt>
                <c:pt idx="4">
                  <c:v>2022</c:v>
                </c:pt>
              </c:numCache>
            </c:numRef>
          </c:cat>
          <c:val>
            <c:numRef>
              <c:f>Sheet1!$C$2:$C$6</c:f>
              <c:numCache>
                <c:formatCode>#,##0</c:formatCode>
                <c:ptCount val="5"/>
                <c:pt idx="0">
                  <c:v>23</c:v>
                </c:pt>
                <c:pt idx="1">
                  <c:v>27</c:v>
                </c:pt>
                <c:pt idx="2">
                  <c:v>30</c:v>
                </c:pt>
                <c:pt idx="3">
                  <c:v>30</c:v>
                </c:pt>
                <c:pt idx="4">
                  <c:v>29</c:v>
                </c:pt>
              </c:numCache>
            </c:numRef>
          </c:val>
          <c:extLst>
            <c:ext xmlns:c16="http://schemas.microsoft.com/office/drawing/2014/chart" uri="{C3380CC4-5D6E-409C-BE32-E72D297353CC}">
              <c16:uniqueId val="{00000001-DA3C-47D0-B345-AFB08AA987CB}"/>
            </c:ext>
          </c:extLst>
        </c:ser>
        <c:ser>
          <c:idx val="2"/>
          <c:order val="2"/>
          <c:tx>
            <c:strRef>
              <c:f>Sheet1!$D$1</c:f>
              <c:strCache>
                <c:ptCount val="1"/>
                <c:pt idx="0">
                  <c:v>Along Road</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accent2"/>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2018</c:v>
                </c:pt>
                <c:pt idx="1">
                  <c:v>2019</c:v>
                </c:pt>
                <c:pt idx="2">
                  <c:v>2020</c:v>
                </c:pt>
                <c:pt idx="3">
                  <c:v>2021</c:v>
                </c:pt>
                <c:pt idx="4">
                  <c:v>2022</c:v>
                </c:pt>
              </c:numCache>
            </c:numRef>
          </c:cat>
          <c:val>
            <c:numRef>
              <c:f>Sheet1!$D$2:$D$6</c:f>
              <c:numCache>
                <c:formatCode>#,##0</c:formatCode>
                <c:ptCount val="5"/>
                <c:pt idx="0">
                  <c:v>47</c:v>
                </c:pt>
                <c:pt idx="1">
                  <c:v>24</c:v>
                </c:pt>
                <c:pt idx="2">
                  <c:v>38</c:v>
                </c:pt>
                <c:pt idx="3">
                  <c:v>42</c:v>
                </c:pt>
                <c:pt idx="4">
                  <c:v>61</c:v>
                </c:pt>
              </c:numCache>
            </c:numRef>
          </c:val>
          <c:extLst>
            <c:ext xmlns:c16="http://schemas.microsoft.com/office/drawing/2014/chart" uri="{C3380CC4-5D6E-409C-BE32-E72D297353CC}">
              <c16:uniqueId val="{00000002-DA3C-47D0-B345-AFB08AA987CB}"/>
            </c:ext>
          </c:extLst>
        </c:ser>
        <c:dLbls>
          <c:dLblPos val="outEnd"/>
          <c:showLegendKey val="0"/>
          <c:showVal val="1"/>
          <c:showCatName val="0"/>
          <c:showSerName val="0"/>
          <c:showPercent val="0"/>
          <c:showBubbleSize val="0"/>
        </c:dLbls>
        <c:gapWidth val="219"/>
        <c:axId val="1871076559"/>
        <c:axId val="1871077039"/>
      </c:barChart>
      <c:catAx>
        <c:axId val="1871076559"/>
        <c:scaling>
          <c:orientation val="minMax"/>
        </c:scaling>
        <c:delete val="0"/>
        <c:axPos val="b"/>
        <c:numFmt formatCode="General" sourceLinked="1"/>
        <c:majorTickMark val="none"/>
        <c:minorTickMark val="none"/>
        <c:tickLblPos val="nextTo"/>
        <c:spPr>
          <a:noFill/>
          <a:ln w="9525" cap="flat" cmpd="sng" algn="ctr">
            <a:solidFill>
              <a:schemeClr val="accent6">
                <a:lumMod val="40000"/>
                <a:lumOff val="60000"/>
              </a:schemeClr>
            </a:solidFill>
            <a:round/>
          </a:ln>
          <a:effectLst/>
        </c:spPr>
        <c:txPr>
          <a:bodyPr rot="-60000000" spcFirstLastPara="1" vertOverflow="ellipsis" vert="horz" wrap="square" anchor="ctr" anchorCtr="1"/>
          <a:lstStyle/>
          <a:p>
            <a:pPr algn="ctr">
              <a:defRPr lang="en-US" sz="1200" b="0" i="0" u="none" strike="noStrike" kern="1200" baseline="0">
                <a:solidFill>
                  <a:schemeClr val="accent6"/>
                </a:solidFill>
                <a:latin typeface="+mn-lt"/>
                <a:ea typeface="+mn-ea"/>
                <a:cs typeface="+mn-cs"/>
              </a:defRPr>
            </a:pPr>
            <a:endParaRPr lang="en-US"/>
          </a:p>
        </c:txPr>
        <c:crossAx val="1871077039"/>
        <c:crosses val="autoZero"/>
        <c:auto val="1"/>
        <c:lblAlgn val="ctr"/>
        <c:lblOffset val="100"/>
        <c:noMultiLvlLbl val="0"/>
      </c:catAx>
      <c:valAx>
        <c:axId val="1871077039"/>
        <c:scaling>
          <c:orientation val="minMax"/>
          <c:max val="65"/>
          <c:min val="0"/>
        </c:scaling>
        <c:delete val="0"/>
        <c:axPos val="l"/>
        <c:majorGridlines>
          <c:spPr>
            <a:ln w="9525" cap="flat" cmpd="sng" algn="ctr">
              <a:solidFill>
                <a:schemeClr val="accent6">
                  <a:lumMod val="40000"/>
                  <a:lumOff val="60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accent6">
                        <a:lumMod val="75000"/>
                      </a:schemeClr>
                    </a:solidFill>
                    <a:latin typeface="+mn-lt"/>
                    <a:ea typeface="+mn-ea"/>
                    <a:cs typeface="+mn-cs"/>
                  </a:defRPr>
                </a:pPr>
                <a:r>
                  <a:rPr lang="en-US">
                    <a:solidFill>
                      <a:schemeClr val="accent6">
                        <a:lumMod val="75000"/>
                      </a:schemeClr>
                    </a:solidFill>
                  </a:rPr>
                  <a:t>Pedestrians Killed</a:t>
                </a:r>
              </a:p>
            </c:rich>
          </c:tx>
          <c:layout>
            <c:manualLayout>
              <c:xMode val="edge"/>
              <c:yMode val="edge"/>
              <c:x val="1.1150664263508284E-2"/>
              <c:y val="0.30083993881595844"/>
            </c:manualLayout>
          </c:layout>
          <c:overlay val="0"/>
          <c:spPr>
            <a:noFill/>
            <a:ln>
              <a:noFill/>
            </a:ln>
            <a:effectLst/>
          </c:spPr>
          <c:txPr>
            <a:bodyPr rot="-5400000" spcFirstLastPara="1" vertOverflow="ellipsis" vert="horz" wrap="square" anchor="ctr" anchorCtr="1"/>
            <a:lstStyle/>
            <a:p>
              <a:pPr>
                <a:defRPr sz="1330" b="0" i="0" u="none" strike="noStrike" kern="1200" baseline="0">
                  <a:solidFill>
                    <a:schemeClr val="accent6">
                      <a:lumMod val="7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accent6"/>
                </a:solidFill>
                <a:latin typeface="+mn-lt"/>
                <a:ea typeface="+mn-ea"/>
                <a:cs typeface="+mn-cs"/>
              </a:defRPr>
            </a:pPr>
            <a:endParaRPr lang="en-US"/>
          </a:p>
        </c:txPr>
        <c:crossAx val="1871076559"/>
        <c:crosses val="autoZero"/>
        <c:crossBetween val="between"/>
      </c:valAx>
      <c:spPr>
        <a:noFill/>
        <a:ln>
          <a:noFill/>
        </a:ln>
        <a:effectLst/>
      </c:spPr>
    </c:plotArea>
    <c:legend>
      <c:legendPos val="b"/>
      <c:legendEntry>
        <c:idx val="0"/>
        <c:delete val="1"/>
      </c:legendEntry>
      <c:overlay val="0"/>
      <c:spPr>
        <a:noFill/>
        <a:ln>
          <a:noFill/>
        </a:ln>
        <a:effectLst/>
      </c:spPr>
      <c:txPr>
        <a:bodyPr rot="0" spcFirstLastPara="1" vertOverflow="ellipsis" vert="horz" wrap="square" anchor="ctr" anchorCtr="1"/>
        <a:lstStyle/>
        <a:p>
          <a:pPr>
            <a:defRPr sz="1197" b="0" i="0" u="none" strike="noStrike" kern="1200" baseline="0">
              <a:solidFill>
                <a:schemeClr val="accent6">
                  <a:lumMod val="7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withinLinear" id="15">
  <a:schemeClr val="accent2"/>
</cs:colorStyle>
</file>

<file path=ppt/charts/colors4.xml><?xml version="1.0" encoding="utf-8"?>
<cs:colorStyle xmlns:cs="http://schemas.microsoft.com/office/drawing/2012/chartStyle" xmlns:a="http://schemas.openxmlformats.org/drawingml/2006/main" meth="withinLinear" id="14">
  <a:schemeClr val="accent1"/>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0.52019</cdr:x>
      <cdr:y>0.31581</cdr:y>
    </cdr:from>
    <cdr:to>
      <cdr:x>0.58169</cdr:x>
      <cdr:y>0.39358</cdr:y>
    </cdr:to>
    <cdr:sp macro="" textlink="">
      <cdr:nvSpPr>
        <cdr:cNvPr id="2" name="Oval 1">
          <a:extLst xmlns:a="http://schemas.openxmlformats.org/drawingml/2006/main">
            <a:ext uri="{FF2B5EF4-FFF2-40B4-BE49-F238E27FC236}">
              <a16:creationId xmlns:a16="http://schemas.microsoft.com/office/drawing/2014/main" id="{48F68181-9953-F081-8CAB-4AAB6F223206}"/>
            </a:ext>
          </a:extLst>
        </cdr:cNvPr>
        <cdr:cNvSpPr/>
      </cdr:nvSpPr>
      <cdr:spPr bwMode="auto">
        <a:xfrm xmlns:a="http://schemas.openxmlformats.org/drawingml/2006/main">
          <a:off x="5979651" y="1727631"/>
          <a:ext cx="706874" cy="425450"/>
        </a:xfrm>
        <a:prstGeom xmlns:a="http://schemas.openxmlformats.org/drawingml/2006/main" prst="ellipse">
          <a:avLst/>
        </a:prstGeom>
        <a:noFill xmlns:a="http://schemas.openxmlformats.org/drawingml/2006/main"/>
        <a:ln xmlns:a="http://schemas.openxmlformats.org/drawingml/2006/main" w="28575" cap="flat" cmpd="sng" algn="ctr">
          <a:solidFill>
            <a:srgbClr val="C00000"/>
          </a:solidFill>
          <a:prstDash val="solid"/>
          <a:round/>
          <a:headEnd type="none" w="med" len="med"/>
          <a:tailEnd type="none" w="med" len="med"/>
        </a:ln>
        <a:effectLst xmlns:a="http://schemas.openxmlformats.org/drawingml/2006/main"/>
      </cdr:spPr>
      <cdr:txBody>
        <a:bodyPr xmlns:a="http://schemas.openxmlformats.org/drawingml/2006/main" vert="horz" wrap="square" lIns="91440" tIns="45720" rIns="91440" bIns="45720" numCol="1" rtlCol="0" anchor="t" anchorCtr="0" compatLnSpc="1">
          <a:prstTxWarp prst="textNoShape">
            <a:avLst/>
          </a:prstTxWarp>
        </a:bodyPr>
        <a:lstStyle xmlns:a="http://schemas.openxmlformats.org/drawingml/2006/main">
          <a:defPPr>
            <a:defRPr lang="en-US"/>
          </a:defPPr>
          <a:lvl1pPr algn="l" rtl="0" eaLnBrk="0" fontAlgn="base" hangingPunct="0">
            <a:spcBef>
              <a:spcPct val="0"/>
            </a:spcBef>
            <a:spcAft>
              <a:spcPct val="0"/>
            </a:spcAft>
            <a:defRPr sz="2800" kern="1200">
              <a:solidFill>
                <a:schemeClr val="tx1"/>
              </a:solidFill>
              <a:latin typeface="Arial" charset="0"/>
              <a:ea typeface="ＭＳ Ｐゴシック" pitchFamily="1" charset="-128"/>
              <a:cs typeface="+mn-cs"/>
            </a:defRPr>
          </a:lvl1pPr>
          <a:lvl2pPr marL="457200" algn="l" rtl="0" eaLnBrk="0" fontAlgn="base" hangingPunct="0">
            <a:spcBef>
              <a:spcPct val="0"/>
            </a:spcBef>
            <a:spcAft>
              <a:spcPct val="0"/>
            </a:spcAft>
            <a:defRPr sz="2800" kern="1200">
              <a:solidFill>
                <a:schemeClr val="tx1"/>
              </a:solidFill>
              <a:latin typeface="Arial" charset="0"/>
              <a:ea typeface="ＭＳ Ｐゴシック" pitchFamily="1" charset="-128"/>
              <a:cs typeface="+mn-cs"/>
            </a:defRPr>
          </a:lvl2pPr>
          <a:lvl3pPr marL="914400" algn="l" rtl="0" eaLnBrk="0" fontAlgn="base" hangingPunct="0">
            <a:spcBef>
              <a:spcPct val="0"/>
            </a:spcBef>
            <a:spcAft>
              <a:spcPct val="0"/>
            </a:spcAft>
            <a:defRPr sz="2800" kern="1200">
              <a:solidFill>
                <a:schemeClr val="tx1"/>
              </a:solidFill>
              <a:latin typeface="Arial" charset="0"/>
              <a:ea typeface="ＭＳ Ｐゴシック" pitchFamily="1" charset="-128"/>
              <a:cs typeface="+mn-cs"/>
            </a:defRPr>
          </a:lvl3pPr>
          <a:lvl4pPr marL="1371600" algn="l" rtl="0" eaLnBrk="0" fontAlgn="base" hangingPunct="0">
            <a:spcBef>
              <a:spcPct val="0"/>
            </a:spcBef>
            <a:spcAft>
              <a:spcPct val="0"/>
            </a:spcAft>
            <a:defRPr sz="2800" kern="1200">
              <a:solidFill>
                <a:schemeClr val="tx1"/>
              </a:solidFill>
              <a:latin typeface="Arial" charset="0"/>
              <a:ea typeface="ＭＳ Ｐゴシック" pitchFamily="1" charset="-128"/>
              <a:cs typeface="+mn-cs"/>
            </a:defRPr>
          </a:lvl4pPr>
          <a:lvl5pPr marL="1828800" algn="l" rtl="0" eaLnBrk="0" fontAlgn="base" hangingPunct="0">
            <a:spcBef>
              <a:spcPct val="0"/>
            </a:spcBef>
            <a:spcAft>
              <a:spcPct val="0"/>
            </a:spcAft>
            <a:defRPr sz="2800" kern="1200">
              <a:solidFill>
                <a:schemeClr val="tx1"/>
              </a:solidFill>
              <a:latin typeface="Arial" charset="0"/>
              <a:ea typeface="ＭＳ Ｐゴシック" pitchFamily="1" charset="-128"/>
              <a:cs typeface="+mn-cs"/>
            </a:defRPr>
          </a:lvl5pPr>
          <a:lvl6pPr marL="2286000" algn="l" defTabSz="914400" rtl="0" eaLnBrk="1" latinLnBrk="0" hangingPunct="1">
            <a:defRPr sz="2800" kern="1200">
              <a:solidFill>
                <a:schemeClr val="tx1"/>
              </a:solidFill>
              <a:latin typeface="Arial" charset="0"/>
              <a:ea typeface="ＭＳ Ｐゴシック" pitchFamily="1" charset="-128"/>
              <a:cs typeface="+mn-cs"/>
            </a:defRPr>
          </a:lvl6pPr>
          <a:lvl7pPr marL="2743200" algn="l" defTabSz="914400" rtl="0" eaLnBrk="1" latinLnBrk="0" hangingPunct="1">
            <a:defRPr sz="2800" kern="1200">
              <a:solidFill>
                <a:schemeClr val="tx1"/>
              </a:solidFill>
              <a:latin typeface="Arial" charset="0"/>
              <a:ea typeface="ＭＳ Ｐゴシック" pitchFamily="1" charset="-128"/>
              <a:cs typeface="+mn-cs"/>
            </a:defRPr>
          </a:lvl7pPr>
          <a:lvl8pPr marL="3200400" algn="l" defTabSz="914400" rtl="0" eaLnBrk="1" latinLnBrk="0" hangingPunct="1">
            <a:defRPr sz="2800" kern="1200">
              <a:solidFill>
                <a:schemeClr val="tx1"/>
              </a:solidFill>
              <a:latin typeface="Arial" charset="0"/>
              <a:ea typeface="ＭＳ Ｐゴシック" pitchFamily="1" charset="-128"/>
              <a:cs typeface="+mn-cs"/>
            </a:defRPr>
          </a:lvl8pPr>
          <a:lvl9pPr marL="3657600" algn="l" defTabSz="914400" rtl="0" eaLnBrk="1" latinLnBrk="0" hangingPunct="1">
            <a:defRPr sz="2800" kern="1200">
              <a:solidFill>
                <a:schemeClr val="tx1"/>
              </a:solidFill>
              <a:latin typeface="Arial" charset="0"/>
              <a:ea typeface="ＭＳ Ｐゴシック" pitchFamily="1" charset="-128"/>
              <a:cs typeface="+mn-cs"/>
            </a:defRPr>
          </a:lvl9pPr>
        </a:lstStyle>
        <a:p xmlns:a="http://schemas.openxmlformats.org/drawingml/2006/main">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cdr:txBody>
    </cdr:sp>
  </cdr:relSizeAnchor>
  <cdr:relSizeAnchor xmlns:cdr="http://schemas.openxmlformats.org/drawingml/2006/chartDrawing">
    <cdr:from>
      <cdr:x>0.59646</cdr:x>
      <cdr:y>0.46111</cdr:y>
    </cdr:from>
    <cdr:to>
      <cdr:x>0.65795</cdr:x>
      <cdr:y>0.53889</cdr:y>
    </cdr:to>
    <cdr:sp macro="" textlink="">
      <cdr:nvSpPr>
        <cdr:cNvPr id="3" name="Oval 2">
          <a:extLst xmlns:a="http://schemas.openxmlformats.org/drawingml/2006/main">
            <a:ext uri="{FF2B5EF4-FFF2-40B4-BE49-F238E27FC236}">
              <a16:creationId xmlns:a16="http://schemas.microsoft.com/office/drawing/2014/main" id="{7E0DA103-A288-656A-DC39-31AC708F7005}"/>
            </a:ext>
          </a:extLst>
        </cdr:cNvPr>
        <cdr:cNvSpPr/>
      </cdr:nvSpPr>
      <cdr:spPr bwMode="auto">
        <a:xfrm xmlns:a="http://schemas.openxmlformats.org/drawingml/2006/main">
          <a:off x="6856361" y="2522537"/>
          <a:ext cx="706874" cy="425450"/>
        </a:xfrm>
        <a:prstGeom xmlns:a="http://schemas.openxmlformats.org/drawingml/2006/main" prst="ellipse">
          <a:avLst/>
        </a:prstGeom>
        <a:noFill xmlns:a="http://schemas.openxmlformats.org/drawingml/2006/main"/>
        <a:ln xmlns:a="http://schemas.openxmlformats.org/drawingml/2006/main" w="28575" cap="flat" cmpd="sng" algn="ctr">
          <a:solidFill>
            <a:srgbClr val="C00000"/>
          </a:solidFill>
          <a:prstDash val="solid"/>
          <a:round/>
          <a:headEnd type="none" w="med" len="med"/>
          <a:tailEnd type="none" w="med" len="med"/>
        </a:ln>
        <a:effectLst xmlns:a="http://schemas.openxmlformats.org/drawingml/2006/main"/>
      </cdr:spPr>
      <cdr:txBody>
        <a:bodyPr xmlns:a="http://schemas.openxmlformats.org/drawingml/2006/main" vert="horz" wrap="square" lIns="91440" tIns="45720" rIns="91440" bIns="45720" numCol="1" rtlCol="0" anchor="t" anchorCtr="0" compatLnSpc="1">
          <a:prstTxWarp prst="textNoShape">
            <a:avLst/>
          </a:prstTxWarp>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cdr:txBody>
    </cdr:sp>
  </cdr:relSizeAnchor>
  <cdr:relSizeAnchor xmlns:cdr="http://schemas.openxmlformats.org/drawingml/2006/chartDrawing">
    <cdr:from>
      <cdr:x>0.86988</cdr:x>
      <cdr:y>0.39651</cdr:y>
    </cdr:from>
    <cdr:to>
      <cdr:x>0.90689</cdr:x>
      <cdr:y>0.51022</cdr:y>
    </cdr:to>
    <cdr:sp macro="" textlink="">
      <cdr:nvSpPr>
        <cdr:cNvPr id="4" name="Oval 3">
          <a:extLst xmlns:a="http://schemas.openxmlformats.org/drawingml/2006/main">
            <a:ext uri="{FF2B5EF4-FFF2-40B4-BE49-F238E27FC236}">
              <a16:creationId xmlns:a16="http://schemas.microsoft.com/office/drawing/2014/main" id="{556BFFD3-1568-4725-7A1C-8A460F4E1679}"/>
            </a:ext>
          </a:extLst>
        </cdr:cNvPr>
        <cdr:cNvSpPr/>
      </cdr:nvSpPr>
      <cdr:spPr bwMode="auto">
        <a:xfrm xmlns:a="http://schemas.openxmlformats.org/drawingml/2006/main" rot="5400000">
          <a:off x="9901051" y="2267412"/>
          <a:ext cx="622089" cy="425450"/>
        </a:xfrm>
        <a:prstGeom xmlns:a="http://schemas.openxmlformats.org/drawingml/2006/main" prst="ellipse">
          <a:avLst/>
        </a:prstGeom>
        <a:noFill xmlns:a="http://schemas.openxmlformats.org/drawingml/2006/main"/>
        <a:ln xmlns:a="http://schemas.openxmlformats.org/drawingml/2006/main" w="28575" cap="flat" cmpd="sng" algn="ctr">
          <a:solidFill>
            <a:srgbClr val="C00000"/>
          </a:solidFill>
          <a:prstDash val="solid"/>
          <a:round/>
          <a:headEnd type="none" w="med" len="med"/>
          <a:tailEnd type="none" w="med" len="med"/>
        </a:ln>
        <a:effectLst xmlns:a="http://schemas.openxmlformats.org/drawingml/2006/main"/>
      </cdr:spPr>
      <cdr:txBody>
        <a:bodyPr xmlns:a="http://schemas.openxmlformats.org/drawingml/2006/main" vert="horz" wrap="square" lIns="91440" tIns="45720" rIns="91440" bIns="45720" numCol="1" rtlCol="0" anchor="t" anchorCtr="0" compatLnSpc="1">
          <a:prstTxWarp prst="textNoShape">
            <a:avLst/>
          </a:prstTxWarp>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cdr:txBody>
    </cdr:sp>
  </cdr:relSizeAnchor>
  <cdr:relSizeAnchor xmlns:cdr="http://schemas.openxmlformats.org/drawingml/2006/chartDrawing">
    <cdr:from>
      <cdr:x>0.67898</cdr:x>
      <cdr:y>0.23095</cdr:y>
    </cdr:from>
    <cdr:to>
      <cdr:x>0.74719</cdr:x>
      <cdr:y>0.33468</cdr:y>
    </cdr:to>
    <cdr:sp macro="" textlink="">
      <cdr:nvSpPr>
        <cdr:cNvPr id="5" name="Oval 4">
          <a:extLst xmlns:a="http://schemas.openxmlformats.org/drawingml/2006/main">
            <a:ext uri="{FF2B5EF4-FFF2-40B4-BE49-F238E27FC236}">
              <a16:creationId xmlns:a16="http://schemas.microsoft.com/office/drawing/2014/main" id="{9381F4FA-9BB8-CD7B-05B9-9BA5D7CBBBA5}"/>
            </a:ext>
          </a:extLst>
        </cdr:cNvPr>
        <cdr:cNvSpPr/>
      </cdr:nvSpPr>
      <cdr:spPr bwMode="auto">
        <a:xfrm xmlns:a="http://schemas.openxmlformats.org/drawingml/2006/main">
          <a:off x="7804944" y="1263396"/>
          <a:ext cx="784123" cy="567474"/>
        </a:xfrm>
        <a:prstGeom xmlns:a="http://schemas.openxmlformats.org/drawingml/2006/main" prst="ellipse">
          <a:avLst/>
        </a:prstGeom>
        <a:noFill xmlns:a="http://schemas.openxmlformats.org/drawingml/2006/main"/>
        <a:ln xmlns:a="http://schemas.openxmlformats.org/drawingml/2006/main" w="28575" cap="flat" cmpd="sng" algn="ctr">
          <a:solidFill>
            <a:srgbClr val="C00000"/>
          </a:solidFill>
          <a:prstDash val="solid"/>
          <a:round/>
          <a:headEnd type="none" w="med" len="med"/>
          <a:tailEnd type="none" w="med" len="med"/>
        </a:ln>
        <a:effectLst xmlns:a="http://schemas.openxmlformats.org/drawingml/2006/main"/>
      </cdr:spPr>
      <cdr:txBody>
        <a:bodyPr xmlns:a="http://schemas.openxmlformats.org/drawingml/2006/main" vert="horz" wrap="square" lIns="91440" tIns="45720" rIns="91440" bIns="45720" numCol="1" rtlCol="0" anchor="t" anchorCtr="0" compatLnSpc="1">
          <a:prstTxWarp prst="textNoShape">
            <a:avLst/>
          </a:prstTxWarp>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0.86243</cdr:x>
      <cdr:y>0.11284</cdr:y>
    </cdr:from>
    <cdr:to>
      <cdr:x>0.96495</cdr:x>
      <cdr:y>0.16333</cdr:y>
    </cdr:to>
    <cdr:sp macro="" textlink="">
      <cdr:nvSpPr>
        <cdr:cNvPr id="2" name="TextBox 1">
          <a:extLst xmlns:a="http://schemas.openxmlformats.org/drawingml/2006/main">
            <a:ext uri="{FF2B5EF4-FFF2-40B4-BE49-F238E27FC236}">
              <a16:creationId xmlns:a16="http://schemas.microsoft.com/office/drawing/2014/main" id="{E194CAA5-8587-EAF5-DC21-28AC6F87448A}"/>
            </a:ext>
          </a:extLst>
        </cdr:cNvPr>
        <cdr:cNvSpPr txBox="1"/>
      </cdr:nvSpPr>
      <cdr:spPr>
        <a:xfrm xmlns:a="http://schemas.openxmlformats.org/drawingml/2006/main">
          <a:off x="5019925" y="494841"/>
          <a:ext cx="596766" cy="22138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100" b="1" dirty="0"/>
            <a:t>+37%</a:t>
          </a:r>
        </a:p>
      </cdr:txBody>
    </cdr:sp>
  </cdr:relSizeAnchor>
  <cdr:relSizeAnchor xmlns:cdr="http://schemas.openxmlformats.org/drawingml/2006/chartDrawing">
    <cdr:from>
      <cdr:x>0.24089</cdr:x>
      <cdr:y>0.30734</cdr:y>
    </cdr:from>
    <cdr:to>
      <cdr:x>0.34342</cdr:x>
      <cdr:y>0.36715</cdr:y>
    </cdr:to>
    <cdr:sp macro="" textlink="">
      <cdr:nvSpPr>
        <cdr:cNvPr id="3" name="TextBox 1">
          <a:extLst xmlns:a="http://schemas.openxmlformats.org/drawingml/2006/main">
            <a:ext uri="{FF2B5EF4-FFF2-40B4-BE49-F238E27FC236}">
              <a16:creationId xmlns:a16="http://schemas.microsoft.com/office/drawing/2014/main" id="{F1B5B87D-5E3A-7F49-87BC-B0B88E089E01}"/>
            </a:ext>
          </a:extLst>
        </cdr:cNvPr>
        <cdr:cNvSpPr txBox="1"/>
      </cdr:nvSpPr>
      <cdr:spPr>
        <a:xfrm xmlns:a="http://schemas.openxmlformats.org/drawingml/2006/main">
          <a:off x="1402167" y="1347745"/>
          <a:ext cx="596766" cy="262288"/>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b="1" dirty="0"/>
            <a:t>+</a:t>
          </a:r>
          <a:r>
            <a:rPr lang="en-US" b="1" dirty="0"/>
            <a:t>55</a:t>
          </a:r>
          <a:r>
            <a:rPr lang="en-US" sz="1100" b="1" dirty="0"/>
            <a:t>%</a:t>
          </a:r>
        </a:p>
      </cdr:txBody>
    </cdr:sp>
  </cdr:relSizeAnchor>
</c:userShapes>
</file>

<file path=ppt/drawings/drawing3.xml><?xml version="1.0" encoding="utf-8"?>
<c:userShapes xmlns:c="http://schemas.openxmlformats.org/drawingml/2006/chart">
  <cdr:relSizeAnchor xmlns:cdr="http://schemas.openxmlformats.org/drawingml/2006/chartDrawing">
    <cdr:from>
      <cdr:x>0.34178</cdr:x>
      <cdr:y>0.74253</cdr:y>
    </cdr:from>
    <cdr:to>
      <cdr:x>0.62078</cdr:x>
      <cdr:y>0.86848</cdr:y>
    </cdr:to>
    <cdr:sp macro="" textlink="">
      <cdr:nvSpPr>
        <cdr:cNvPr id="2" name="TextBox 21">
          <a:extLst xmlns:a="http://schemas.openxmlformats.org/drawingml/2006/main">
            <a:ext uri="{FF2B5EF4-FFF2-40B4-BE49-F238E27FC236}">
              <a16:creationId xmlns:a16="http://schemas.microsoft.com/office/drawing/2014/main" id="{2A6368C4-DA6E-FD38-602B-8B480F6CFF12}"/>
            </a:ext>
          </a:extLst>
        </cdr:cNvPr>
        <cdr:cNvSpPr txBox="1"/>
      </cdr:nvSpPr>
      <cdr:spPr>
        <a:xfrm xmlns:a="http://schemas.openxmlformats.org/drawingml/2006/main">
          <a:off x="1974716" y="2177449"/>
          <a:ext cx="1611989" cy="369332"/>
        </a:xfrm>
        <a:prstGeom xmlns:a="http://schemas.openxmlformats.org/drawingml/2006/main" prst="rect">
          <a:avLst/>
        </a:prstGeom>
        <a:noFill xmlns:a="http://schemas.openxmlformats.org/drawingml/2006/main"/>
      </cdr:spPr>
      <cdr:txBody>
        <a:bodyPr xmlns:a="http://schemas.openxmlformats.org/drawingml/2006/main" wrap="square" lIns="91440" tIns="45720" rIns="91440" bIns="45720" rtlCol="0" anchor="t">
          <a:spAutoFit/>
        </a:bodyPr>
        <a:lstStyle xmlns:a="http://schemas.openxmlformats.org/drawingml/2006/main">
          <a:defPPr>
            <a:defRPr lang="en-US"/>
          </a:defPPr>
          <a:lvl1pPr algn="l" rtl="0" eaLnBrk="0" fontAlgn="base" hangingPunct="0">
            <a:spcBef>
              <a:spcPct val="0"/>
            </a:spcBef>
            <a:spcAft>
              <a:spcPct val="0"/>
            </a:spcAft>
            <a:defRPr sz="2800" kern="1200">
              <a:solidFill>
                <a:schemeClr val="tx1"/>
              </a:solidFill>
              <a:latin typeface="Arial" charset="0"/>
              <a:ea typeface="ＭＳ Ｐゴシック" pitchFamily="1" charset="-128"/>
              <a:cs typeface="+mn-cs"/>
            </a:defRPr>
          </a:lvl1pPr>
          <a:lvl2pPr marL="457200" algn="l" rtl="0" eaLnBrk="0" fontAlgn="base" hangingPunct="0">
            <a:spcBef>
              <a:spcPct val="0"/>
            </a:spcBef>
            <a:spcAft>
              <a:spcPct val="0"/>
            </a:spcAft>
            <a:defRPr sz="2800" kern="1200">
              <a:solidFill>
                <a:schemeClr val="tx1"/>
              </a:solidFill>
              <a:latin typeface="Arial" charset="0"/>
              <a:ea typeface="ＭＳ Ｐゴシック" pitchFamily="1" charset="-128"/>
              <a:cs typeface="+mn-cs"/>
            </a:defRPr>
          </a:lvl2pPr>
          <a:lvl3pPr marL="914400" algn="l" rtl="0" eaLnBrk="0" fontAlgn="base" hangingPunct="0">
            <a:spcBef>
              <a:spcPct val="0"/>
            </a:spcBef>
            <a:spcAft>
              <a:spcPct val="0"/>
            </a:spcAft>
            <a:defRPr sz="2800" kern="1200">
              <a:solidFill>
                <a:schemeClr val="tx1"/>
              </a:solidFill>
              <a:latin typeface="Arial" charset="0"/>
              <a:ea typeface="ＭＳ Ｐゴシック" pitchFamily="1" charset="-128"/>
              <a:cs typeface="+mn-cs"/>
            </a:defRPr>
          </a:lvl3pPr>
          <a:lvl4pPr marL="1371600" algn="l" rtl="0" eaLnBrk="0" fontAlgn="base" hangingPunct="0">
            <a:spcBef>
              <a:spcPct val="0"/>
            </a:spcBef>
            <a:spcAft>
              <a:spcPct val="0"/>
            </a:spcAft>
            <a:defRPr sz="2800" kern="1200">
              <a:solidFill>
                <a:schemeClr val="tx1"/>
              </a:solidFill>
              <a:latin typeface="Arial" charset="0"/>
              <a:ea typeface="ＭＳ Ｐゴシック" pitchFamily="1" charset="-128"/>
              <a:cs typeface="+mn-cs"/>
            </a:defRPr>
          </a:lvl4pPr>
          <a:lvl5pPr marL="1828800" algn="l" rtl="0" eaLnBrk="0" fontAlgn="base" hangingPunct="0">
            <a:spcBef>
              <a:spcPct val="0"/>
            </a:spcBef>
            <a:spcAft>
              <a:spcPct val="0"/>
            </a:spcAft>
            <a:defRPr sz="2800" kern="1200">
              <a:solidFill>
                <a:schemeClr val="tx1"/>
              </a:solidFill>
              <a:latin typeface="Arial" charset="0"/>
              <a:ea typeface="ＭＳ Ｐゴシック" pitchFamily="1" charset="-128"/>
              <a:cs typeface="+mn-cs"/>
            </a:defRPr>
          </a:lvl5pPr>
          <a:lvl6pPr marL="2286000" algn="l" defTabSz="914400" rtl="0" eaLnBrk="1" latinLnBrk="0" hangingPunct="1">
            <a:defRPr sz="2800" kern="1200">
              <a:solidFill>
                <a:schemeClr val="tx1"/>
              </a:solidFill>
              <a:latin typeface="Arial" charset="0"/>
              <a:ea typeface="ＭＳ Ｐゴシック" pitchFamily="1" charset="-128"/>
              <a:cs typeface="+mn-cs"/>
            </a:defRPr>
          </a:lvl6pPr>
          <a:lvl7pPr marL="2743200" algn="l" defTabSz="914400" rtl="0" eaLnBrk="1" latinLnBrk="0" hangingPunct="1">
            <a:defRPr sz="2800" kern="1200">
              <a:solidFill>
                <a:schemeClr val="tx1"/>
              </a:solidFill>
              <a:latin typeface="Arial" charset="0"/>
              <a:ea typeface="ＭＳ Ｐゴシック" pitchFamily="1" charset="-128"/>
              <a:cs typeface="+mn-cs"/>
            </a:defRPr>
          </a:lvl7pPr>
          <a:lvl8pPr marL="3200400" algn="l" defTabSz="914400" rtl="0" eaLnBrk="1" latinLnBrk="0" hangingPunct="1">
            <a:defRPr sz="2800" kern="1200">
              <a:solidFill>
                <a:schemeClr val="tx1"/>
              </a:solidFill>
              <a:latin typeface="Arial" charset="0"/>
              <a:ea typeface="ＭＳ Ｐゴシック" pitchFamily="1" charset="-128"/>
              <a:cs typeface="+mn-cs"/>
            </a:defRPr>
          </a:lvl8pPr>
          <a:lvl9pPr marL="3657600" algn="l" defTabSz="914400" rtl="0" eaLnBrk="1" latinLnBrk="0" hangingPunct="1">
            <a:defRPr sz="2800" kern="1200">
              <a:solidFill>
                <a:schemeClr val="tx1"/>
              </a:solidFill>
              <a:latin typeface="Arial" charset="0"/>
              <a:ea typeface="ＭＳ Ｐゴシック" pitchFamily="1" charset="-128"/>
              <a:cs typeface="+mn-cs"/>
            </a:defRPr>
          </a:lvl9pPr>
        </a:lstStyle>
        <a:p xmlns:a="http://schemas.openxmlformats.org/drawingml/2006/main">
          <a:r>
            <a:rPr lang="en-US" sz="1800" dirty="0">
              <a:solidFill>
                <a:schemeClr val="bg2"/>
              </a:solidFill>
              <a:latin typeface="Arial"/>
              <a:ea typeface="ＭＳ Ｐゴシック"/>
              <a:cs typeface="Arial"/>
            </a:rPr>
            <a:t>14 (2%)</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746"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smtClean="0"/>
            </a:lvl1pPr>
          </a:lstStyle>
          <a:p>
            <a:pPr>
              <a:defRPr/>
            </a:pPr>
            <a:endParaRPr lang="en-US"/>
          </a:p>
        </p:txBody>
      </p:sp>
      <p:sp>
        <p:nvSpPr>
          <p:cNvPr id="31747"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smtClean="0"/>
            </a:lvl1pPr>
          </a:lstStyle>
          <a:p>
            <a:pPr>
              <a:defRPr/>
            </a:pPr>
            <a:endParaRPr lang="en-US"/>
          </a:p>
        </p:txBody>
      </p:sp>
      <p:sp>
        <p:nvSpPr>
          <p:cNvPr id="31748"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smtClean="0"/>
            </a:lvl1pPr>
          </a:lstStyle>
          <a:p>
            <a:pPr>
              <a:defRPr/>
            </a:pPr>
            <a:endParaRPr lang="en-US"/>
          </a:p>
        </p:txBody>
      </p:sp>
      <p:sp>
        <p:nvSpPr>
          <p:cNvPr id="31749"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smtClean="0"/>
            </a:lvl1pPr>
          </a:lstStyle>
          <a:p>
            <a:pPr>
              <a:defRPr/>
            </a:pPr>
            <a:fld id="{2E408EA3-5B62-4EA5-B2C4-277918848C8D}" type="slidenum">
              <a:rPr lang="en-US"/>
              <a:pPr>
                <a:defRPr/>
              </a:pPr>
              <a:t>‹#›</a:t>
            </a:fld>
            <a:endParaRPr lang="en-US"/>
          </a:p>
        </p:txBody>
      </p:sp>
    </p:spTree>
    <p:extLst>
      <p:ext uri="{BB962C8B-B14F-4D97-AF65-F5344CB8AC3E}">
        <p14:creationId xmlns:p14="http://schemas.microsoft.com/office/powerpoint/2010/main" val="110539807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smtClean="0"/>
            </a:lvl1pPr>
          </a:lstStyle>
          <a:p>
            <a:pPr>
              <a:defRPr/>
            </a:pPr>
            <a:endParaRPr lang="en-US"/>
          </a:p>
        </p:txBody>
      </p:sp>
      <p:sp>
        <p:nvSpPr>
          <p:cNvPr id="27651"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smtClean="0"/>
            </a:lvl1pPr>
          </a:lstStyle>
          <a:p>
            <a:pPr>
              <a:defRPr/>
            </a:pPr>
            <a:endParaRPr lang="en-US"/>
          </a:p>
        </p:txBody>
      </p:sp>
      <p:sp>
        <p:nvSpPr>
          <p:cNvPr id="5124"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p:spPr>
      </p:sp>
      <p:sp>
        <p:nvSpPr>
          <p:cNvPr id="27653"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7654"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smtClean="0"/>
            </a:lvl1pPr>
          </a:lstStyle>
          <a:p>
            <a:pPr>
              <a:defRPr/>
            </a:pPr>
            <a:endParaRPr lang="en-US"/>
          </a:p>
        </p:txBody>
      </p:sp>
      <p:sp>
        <p:nvSpPr>
          <p:cNvPr id="27655"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smtClean="0"/>
            </a:lvl1pPr>
          </a:lstStyle>
          <a:p>
            <a:pPr>
              <a:defRPr/>
            </a:pPr>
            <a:fld id="{BF1D95CF-A65D-4D54-BDE0-7BC24E4ECD63}" type="slidenum">
              <a:rPr lang="en-US"/>
              <a:pPr>
                <a:defRPr/>
              </a:pPr>
              <a:t>‹#›</a:t>
            </a:fld>
            <a:endParaRPr lang="en-US"/>
          </a:p>
        </p:txBody>
      </p:sp>
    </p:spTree>
    <p:extLst>
      <p:ext uri="{BB962C8B-B14F-4D97-AF65-F5344CB8AC3E}">
        <p14:creationId xmlns:p14="http://schemas.microsoft.com/office/powerpoint/2010/main" val="185367112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pitchFamily="1" charset="-128"/>
        <a:cs typeface="+mn-cs"/>
      </a:defRPr>
    </a:lvl1pPr>
    <a:lvl2pPr marL="457200" algn="l" rtl="0" eaLnBrk="0" fontAlgn="base" hangingPunct="0">
      <a:spcBef>
        <a:spcPct val="30000"/>
      </a:spcBef>
      <a:spcAft>
        <a:spcPct val="0"/>
      </a:spcAft>
      <a:defRPr sz="1200" kern="1200">
        <a:solidFill>
          <a:schemeClr val="tx1"/>
        </a:solidFill>
        <a:latin typeface="Arial" charset="0"/>
        <a:ea typeface="ＭＳ Ｐゴシック" pitchFamily="1"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pitchFamily="1"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pitchFamily="1"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pitchFamily="1"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BF1D95CF-A65D-4D54-BDE0-7BC24E4ECD63}" type="slidenum">
              <a:rPr lang="en-US" smtClean="0"/>
              <a:pPr>
                <a:defRPr/>
              </a:pPr>
              <a:t>0</a:t>
            </a:fld>
            <a:endParaRPr lang="en-US"/>
          </a:p>
        </p:txBody>
      </p:sp>
    </p:spTree>
    <p:extLst>
      <p:ext uri="{BB962C8B-B14F-4D97-AF65-F5344CB8AC3E}">
        <p14:creationId xmlns:p14="http://schemas.microsoft.com/office/powerpoint/2010/main" val="31952295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a:buChar char="•"/>
            </a:pPr>
            <a:endParaRPr lang="en-US" dirty="0">
              <a:latin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F1D95CF-A65D-4D54-BDE0-7BC24E4ECD63}" type="slidenum">
              <a:rPr kumimoji="0" lang="en-US" sz="1200" b="0" i="0" u="none" strike="noStrike" kern="1200" cap="none" spc="0" normalizeH="0" baseline="0" noProof="0">
                <a:ln>
                  <a:noFill/>
                </a:ln>
                <a:solidFill>
                  <a:srgbClr val="000000"/>
                </a:solidFill>
                <a:effectLst/>
                <a:uLnTx/>
                <a:uFillTx/>
                <a:latin typeface="Arial" charset="0"/>
                <a:ea typeface="ＭＳ Ｐゴシック" pitchFamily="1"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15</a:t>
            </a:fld>
            <a:endParaRPr kumimoji="0" lang="en-US" sz="1200" b="0" i="0" u="none" strike="noStrike" kern="1200" cap="none" spc="0" normalizeH="0" baseline="0" noProof="0" dirty="0">
              <a:ln>
                <a:noFill/>
              </a:ln>
              <a:solidFill>
                <a:srgbClr val="000000"/>
              </a:solidFill>
              <a:effectLst/>
              <a:uLnTx/>
              <a:uFillTx/>
              <a:latin typeface="Arial" charset="0"/>
              <a:ea typeface="ＭＳ Ｐゴシック" pitchFamily="1" charset="-128"/>
              <a:cs typeface="+mn-cs"/>
            </a:endParaRPr>
          </a:p>
        </p:txBody>
      </p:sp>
    </p:spTree>
    <p:extLst>
      <p:ext uri="{BB962C8B-B14F-4D97-AF65-F5344CB8AC3E}">
        <p14:creationId xmlns:p14="http://schemas.microsoft.com/office/powerpoint/2010/main" val="29566235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a:buChar char="•"/>
            </a:pPr>
            <a:endParaRPr lang="en-US" dirty="0">
              <a:latin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F1D95CF-A65D-4D54-BDE0-7BC24E4ECD63}" type="slidenum">
              <a:rPr kumimoji="0" lang="en-US" sz="1200" b="0" i="0" u="none" strike="noStrike" kern="1200" cap="none" spc="0" normalizeH="0" baseline="0" noProof="0">
                <a:ln>
                  <a:noFill/>
                </a:ln>
                <a:solidFill>
                  <a:srgbClr val="000000"/>
                </a:solidFill>
                <a:effectLst/>
                <a:uLnTx/>
                <a:uFillTx/>
                <a:latin typeface="Arial" charset="0"/>
                <a:ea typeface="ＭＳ Ｐゴシック" pitchFamily="1"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16</a:t>
            </a:fld>
            <a:endParaRPr kumimoji="0" lang="en-US" sz="1200" b="0" i="0" u="none" strike="noStrike" kern="1200" cap="none" spc="0" normalizeH="0" baseline="0" noProof="0" dirty="0">
              <a:ln>
                <a:noFill/>
              </a:ln>
              <a:solidFill>
                <a:srgbClr val="000000"/>
              </a:solidFill>
              <a:effectLst/>
              <a:uLnTx/>
              <a:uFillTx/>
              <a:latin typeface="Arial" charset="0"/>
              <a:ea typeface="ＭＳ Ｐゴシック" pitchFamily="1" charset="-128"/>
              <a:cs typeface="+mn-cs"/>
            </a:endParaRPr>
          </a:p>
        </p:txBody>
      </p:sp>
    </p:spTree>
    <p:extLst>
      <p:ext uri="{BB962C8B-B14F-4D97-AF65-F5344CB8AC3E}">
        <p14:creationId xmlns:p14="http://schemas.microsoft.com/office/powerpoint/2010/main" val="34343520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a:buChar char="•"/>
            </a:pPr>
            <a:endParaRPr lang="en-US" dirty="0">
              <a:latin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F1D95CF-A65D-4D54-BDE0-7BC24E4ECD63}" type="slidenum">
              <a:rPr kumimoji="0" lang="en-US" sz="1200" b="0" i="0" u="none" strike="noStrike" kern="1200" cap="none" spc="0" normalizeH="0" baseline="0" noProof="0">
                <a:ln>
                  <a:noFill/>
                </a:ln>
                <a:solidFill>
                  <a:srgbClr val="000000"/>
                </a:solidFill>
                <a:effectLst/>
                <a:uLnTx/>
                <a:uFillTx/>
                <a:latin typeface="Arial" charset="0"/>
                <a:ea typeface="ＭＳ Ｐゴシック" pitchFamily="1"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17</a:t>
            </a:fld>
            <a:endParaRPr kumimoji="0" lang="en-US" sz="1200" b="0" i="0" u="none" strike="noStrike" kern="1200" cap="none" spc="0" normalizeH="0" baseline="0" noProof="0" dirty="0">
              <a:ln>
                <a:noFill/>
              </a:ln>
              <a:solidFill>
                <a:srgbClr val="000000"/>
              </a:solidFill>
              <a:effectLst/>
              <a:uLnTx/>
              <a:uFillTx/>
              <a:latin typeface="Arial" charset="0"/>
              <a:ea typeface="ＭＳ Ｐゴシック" pitchFamily="1" charset="-128"/>
              <a:cs typeface="+mn-cs"/>
            </a:endParaRPr>
          </a:p>
        </p:txBody>
      </p:sp>
    </p:spTree>
    <p:extLst>
      <p:ext uri="{BB962C8B-B14F-4D97-AF65-F5344CB8AC3E}">
        <p14:creationId xmlns:p14="http://schemas.microsoft.com/office/powerpoint/2010/main" val="10810184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BF1D95CF-A65D-4D54-BDE0-7BC24E4ECD63}" type="slidenum">
              <a:rPr lang="en-US" smtClean="0"/>
              <a:pPr>
                <a:defRPr/>
              </a:pPr>
              <a:t>19</a:t>
            </a:fld>
            <a:endParaRPr lang="en-US"/>
          </a:p>
        </p:txBody>
      </p:sp>
    </p:spTree>
    <p:extLst>
      <p:ext uri="{BB962C8B-B14F-4D97-AF65-F5344CB8AC3E}">
        <p14:creationId xmlns:p14="http://schemas.microsoft.com/office/powerpoint/2010/main" val="1411033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BF1D95CF-A65D-4D54-BDE0-7BC24E4ECD63}" type="slidenum">
              <a:rPr lang="en-US" smtClean="0"/>
              <a:pPr>
                <a:defRPr/>
              </a:pPr>
              <a:t>21</a:t>
            </a:fld>
            <a:endParaRPr lang="en-US"/>
          </a:p>
        </p:txBody>
      </p:sp>
    </p:spTree>
    <p:extLst>
      <p:ext uri="{BB962C8B-B14F-4D97-AF65-F5344CB8AC3E}">
        <p14:creationId xmlns:p14="http://schemas.microsoft.com/office/powerpoint/2010/main" val="36084648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DMV receives $10M per year is state safety funds, split as follows:</a:t>
            </a:r>
          </a:p>
          <a:p>
            <a:pPr marL="171450" indent="-171450">
              <a:buFont typeface="Arial" panose="020B0604020202020204" pitchFamily="34" charset="0"/>
              <a:buChar char="•"/>
            </a:pPr>
            <a:r>
              <a:rPr lang="en-US" dirty="0"/>
              <a:t>$3.4M Occupant Protection</a:t>
            </a:r>
          </a:p>
          <a:p>
            <a:pPr marL="171450" indent="-171450">
              <a:buFont typeface="Arial" panose="020B0604020202020204" pitchFamily="34" charset="0"/>
              <a:buChar char="•"/>
            </a:pPr>
            <a:r>
              <a:rPr lang="en-US" dirty="0"/>
              <a:t>$2.4M Impaired Driving</a:t>
            </a:r>
          </a:p>
          <a:p>
            <a:pPr marL="171450" indent="-171450">
              <a:buFont typeface="Arial" panose="020B0604020202020204" pitchFamily="34" charset="0"/>
              <a:buChar char="•"/>
            </a:pPr>
            <a:r>
              <a:rPr lang="en-US" dirty="0"/>
              <a:t>$3.0M Speeding</a:t>
            </a:r>
          </a:p>
          <a:p>
            <a:pPr marL="171450" indent="-171450">
              <a:buFont typeface="Arial" panose="020B0604020202020204" pitchFamily="34" charset="0"/>
              <a:buChar char="•"/>
            </a:pPr>
            <a:r>
              <a:rPr lang="en-US" dirty="0"/>
              <a:t>$1.2M VRU</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a:defRPr/>
            </a:pPr>
            <a:fld id="{BF1D95CF-A65D-4D54-BDE0-7BC24E4ECD63}" type="slidenum">
              <a:rPr lang="en-US" smtClean="0"/>
              <a:pPr>
                <a:defRPr/>
              </a:pPr>
              <a:t>22</a:t>
            </a:fld>
            <a:endParaRPr lang="en-US"/>
          </a:p>
        </p:txBody>
      </p:sp>
    </p:spTree>
    <p:extLst>
      <p:ext uri="{BB962C8B-B14F-4D97-AF65-F5344CB8AC3E}">
        <p14:creationId xmlns:p14="http://schemas.microsoft.com/office/powerpoint/2010/main" val="23210935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BF1D95CF-A65D-4D54-BDE0-7BC24E4ECD63}" type="slidenum">
              <a:rPr lang="en-US" smtClean="0"/>
              <a:pPr>
                <a:defRPr/>
              </a:pPr>
              <a:t>1</a:t>
            </a:fld>
            <a:endParaRPr lang="en-US"/>
          </a:p>
        </p:txBody>
      </p:sp>
    </p:spTree>
    <p:extLst>
      <p:ext uri="{BB962C8B-B14F-4D97-AF65-F5344CB8AC3E}">
        <p14:creationId xmlns:p14="http://schemas.microsoft.com/office/powerpoint/2010/main" val="37708801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SSA has 5 Elements and we added 6</a:t>
            </a:r>
            <a:r>
              <a:rPr lang="en-US" baseline="30000"/>
              <a:t>th</a:t>
            </a:r>
            <a:r>
              <a:rPr lang="en-US"/>
              <a:t> Support for data analytics</a:t>
            </a:r>
          </a:p>
          <a:p>
            <a:r>
              <a:rPr lang="en-US"/>
              <a:t>We have 12 Emphasis areas  with three in orange added for this period</a:t>
            </a:r>
          </a:p>
          <a:p>
            <a:r>
              <a:rPr lang="en-US"/>
              <a:t>VRU have been in all five of our SHSPs</a:t>
            </a:r>
          </a:p>
        </p:txBody>
      </p:sp>
      <p:sp>
        <p:nvSpPr>
          <p:cNvPr id="4" name="Slide Number Placeholder 3"/>
          <p:cNvSpPr>
            <a:spLocks noGrp="1"/>
          </p:cNvSpPr>
          <p:nvPr>
            <p:ph type="sldNum" sz="quarter" idx="5"/>
          </p:nvPr>
        </p:nvSpPr>
        <p:spPr/>
        <p:txBody>
          <a:bodyPr/>
          <a:lstStyle/>
          <a:p>
            <a:pPr>
              <a:defRPr/>
            </a:pPr>
            <a:fld id="{BF1D95CF-A65D-4D54-BDE0-7BC24E4ECD63}" type="slidenum">
              <a:rPr lang="en-US" smtClean="0"/>
              <a:pPr>
                <a:defRPr/>
              </a:pPr>
              <a:t>4</a:t>
            </a:fld>
            <a:endParaRPr lang="en-US"/>
          </a:p>
        </p:txBody>
      </p:sp>
    </p:spTree>
    <p:extLst>
      <p:ext uri="{BB962C8B-B14F-4D97-AF65-F5344CB8AC3E}">
        <p14:creationId xmlns:p14="http://schemas.microsoft.com/office/powerpoint/2010/main" val="6502070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Fatal crashes are about 0.6% of all crashes and SI crashes are about 5% of all crashes</a:t>
            </a:r>
          </a:p>
          <a:p>
            <a:endParaRPr lang="en-US" dirty="0"/>
          </a:p>
          <a:p>
            <a:r>
              <a:rPr lang="en-US" dirty="0"/>
              <a:t>Almost 1 in 10 pedestrians struck were killed (9%)</a:t>
            </a:r>
          </a:p>
          <a:p>
            <a:r>
              <a:rPr lang="en-US" dirty="0"/>
              <a:t>Almost 3 in 10 pedestrian struck were seriously injured (28%)</a:t>
            </a:r>
          </a:p>
          <a:p>
            <a:endParaRPr lang="en-US" dirty="0"/>
          </a:p>
          <a:p>
            <a:r>
              <a:rPr lang="en-US" dirty="0"/>
              <a:t>About 2 in 100 bicyclists struck were killed (2 %)</a:t>
            </a:r>
          </a:p>
          <a:p>
            <a:r>
              <a:rPr lang="en-US" dirty="0"/>
              <a:t>About 23 in 100 bicyclists struck were seriously injured (23%)</a:t>
            </a:r>
          </a:p>
          <a:p>
            <a:endParaRPr lang="en-US" dirty="0"/>
          </a:p>
        </p:txBody>
      </p:sp>
      <p:sp>
        <p:nvSpPr>
          <p:cNvPr id="4" name="Slide Number Placeholder 3"/>
          <p:cNvSpPr>
            <a:spLocks noGrp="1"/>
          </p:cNvSpPr>
          <p:nvPr>
            <p:ph type="sldNum" sz="quarter" idx="5"/>
          </p:nvPr>
        </p:nvSpPr>
        <p:spPr/>
        <p:txBody>
          <a:bodyPr/>
          <a:lstStyle/>
          <a:p>
            <a:pPr>
              <a:defRPr/>
            </a:pPr>
            <a:fld id="{BF1D95CF-A65D-4D54-BDE0-7BC24E4ECD63}" type="slidenum">
              <a:rPr lang="en-US" smtClean="0"/>
              <a:pPr>
                <a:defRPr/>
              </a:pPr>
              <a:t>9</a:t>
            </a:fld>
            <a:endParaRPr lang="en-US"/>
          </a:p>
        </p:txBody>
      </p:sp>
    </p:spTree>
    <p:extLst>
      <p:ext uri="{BB962C8B-B14F-4D97-AF65-F5344CB8AC3E}">
        <p14:creationId xmlns:p14="http://schemas.microsoft.com/office/powerpoint/2010/main" val="11698072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Top ten shown with top twenty including more cities in Hampton Roads and counties in other MPO areas.</a:t>
            </a:r>
          </a:p>
        </p:txBody>
      </p:sp>
      <p:sp>
        <p:nvSpPr>
          <p:cNvPr id="4" name="Slide Number Placeholder 3"/>
          <p:cNvSpPr>
            <a:spLocks noGrp="1"/>
          </p:cNvSpPr>
          <p:nvPr>
            <p:ph type="sldNum" sz="quarter" idx="5"/>
          </p:nvPr>
        </p:nvSpPr>
        <p:spPr/>
        <p:txBody>
          <a:bodyPr/>
          <a:lstStyle/>
          <a:p>
            <a:pPr>
              <a:defRPr/>
            </a:pPr>
            <a:fld id="{BF1D95CF-A65D-4D54-BDE0-7BC24E4ECD63}" type="slidenum">
              <a:rPr lang="en-US" smtClean="0"/>
              <a:pPr>
                <a:defRPr/>
              </a:pPr>
              <a:t>10</a:t>
            </a:fld>
            <a:endParaRPr lang="en-US"/>
          </a:p>
        </p:txBody>
      </p:sp>
    </p:spTree>
    <p:extLst>
      <p:ext uri="{BB962C8B-B14F-4D97-AF65-F5344CB8AC3E}">
        <p14:creationId xmlns:p14="http://schemas.microsoft.com/office/powerpoint/2010/main" val="15690366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Char char="•"/>
            </a:pPr>
            <a:endParaRPr lang="en-US" dirty="0">
              <a:cs typeface="Arial" charset="0"/>
            </a:endParaRPr>
          </a:p>
          <a:p>
            <a:endParaRPr lang="en-US" dirty="0">
              <a:cs typeface="Arial" charset="0"/>
            </a:endParaRPr>
          </a:p>
        </p:txBody>
      </p:sp>
      <p:sp>
        <p:nvSpPr>
          <p:cNvPr id="4" name="Slide Number Placeholder 3"/>
          <p:cNvSpPr>
            <a:spLocks noGrp="1"/>
          </p:cNvSpPr>
          <p:nvPr>
            <p:ph type="sldNum" sz="quarter" idx="5"/>
          </p:nvPr>
        </p:nvSpPr>
        <p:spPr/>
        <p:txBody>
          <a:bodyPr/>
          <a:lstStyle/>
          <a:p>
            <a:pPr>
              <a:defRPr/>
            </a:pPr>
            <a:fld id="{BF1D95CF-A65D-4D54-BDE0-7BC24E4ECD63}" type="slidenum">
              <a:rPr lang="en-US" smtClean="0"/>
              <a:pPr>
                <a:defRPr/>
              </a:pPr>
              <a:t>11</a:t>
            </a:fld>
            <a:endParaRPr lang="en-US"/>
          </a:p>
        </p:txBody>
      </p:sp>
    </p:spTree>
    <p:extLst>
      <p:ext uri="{BB962C8B-B14F-4D97-AF65-F5344CB8AC3E}">
        <p14:creationId xmlns:p14="http://schemas.microsoft.com/office/powerpoint/2010/main" val="19267629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a:buChar char="•"/>
            </a:pPr>
            <a:r>
              <a:rPr lang="en-US" sz="1200">
                <a:solidFill>
                  <a:srgbClr val="FF0000"/>
                </a:solidFill>
                <a:latin typeface="Arial"/>
                <a:ea typeface="ＭＳ Ｐゴシック"/>
                <a:cs typeface="Arial"/>
              </a:rPr>
              <a:t>4 of every 5 are on urban classified roadways and 3 of 5 are on VDOT maintained roads.</a:t>
            </a:r>
          </a:p>
          <a:p>
            <a:pPr marL="342900" indent="-342900">
              <a:buFont typeface="Arial"/>
              <a:buChar char="•"/>
            </a:pPr>
            <a:endParaRPr lang="en-US" sz="1200">
              <a:solidFill>
                <a:srgbClr val="FF0000"/>
              </a:solidFill>
              <a:latin typeface="Arial"/>
              <a:ea typeface="ＭＳ Ｐゴシック"/>
              <a:cs typeface="Arial"/>
            </a:endParaRPr>
          </a:p>
          <a:p>
            <a:pPr marL="342900" indent="-342900">
              <a:buFont typeface="Arial"/>
              <a:buChar char="•"/>
            </a:pPr>
            <a:r>
              <a:rPr lang="en-US" sz="1200">
                <a:solidFill>
                  <a:srgbClr val="FF0000"/>
                </a:solidFill>
                <a:latin typeface="Arial"/>
                <a:ea typeface="ＭＳ Ｐゴシック"/>
                <a:cs typeface="Arial"/>
              </a:rPr>
              <a:t>Primary Arterial Freeways and Expressways in Limited Access are a mix of VDOT Primaries and Toll Roads as well as third party Toll roads</a:t>
            </a:r>
          </a:p>
          <a:p>
            <a:endParaRPr lang="en-US" sz="1200">
              <a:solidFill>
                <a:srgbClr val="FF0000"/>
              </a:solidFill>
              <a:latin typeface="Arial"/>
              <a:ea typeface="ＭＳ Ｐゴシック"/>
              <a:cs typeface="Arial"/>
            </a:endParaRP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F1D95CF-A65D-4D54-BDE0-7BC24E4ECD63}"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pitchFamily="1"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12</a:t>
            </a:fld>
            <a:endParaRPr kumimoji="0" lang="en-US" sz="1200" b="0" i="0" u="none" strike="noStrike" kern="1200" cap="none" spc="0" normalizeH="0" baseline="0" noProof="0">
              <a:ln>
                <a:noFill/>
              </a:ln>
              <a:solidFill>
                <a:srgbClr val="000000"/>
              </a:solidFill>
              <a:effectLst/>
              <a:uLnTx/>
              <a:uFillTx/>
              <a:latin typeface="Arial" charset="0"/>
              <a:ea typeface="ＭＳ Ｐゴシック" pitchFamily="1" charset="-128"/>
              <a:cs typeface="+mn-cs"/>
            </a:endParaRPr>
          </a:p>
        </p:txBody>
      </p:sp>
    </p:spTree>
    <p:extLst>
      <p:ext uri="{BB962C8B-B14F-4D97-AF65-F5344CB8AC3E}">
        <p14:creationId xmlns:p14="http://schemas.microsoft.com/office/powerpoint/2010/main" val="6072486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Arial"/>
                <a:ea typeface="ＭＳ Ｐゴシック"/>
                <a:cs typeface="Arial"/>
              </a:rPr>
              <a:t>Arterials are the major thoroughfares that are typically signed as State or US routes on our Primary System, but some are county routes.  In urban area they typically have multiple lanes and are have higher posted speeds  except in central business areas.</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Arial"/>
                <a:ea typeface="ＭＳ Ｐゴシック"/>
                <a:cs typeface="Arial"/>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Arial"/>
                <a:ea typeface="ＭＳ Ｐゴシック"/>
                <a:cs typeface="Arial"/>
              </a:rPr>
              <a:t>Arterials account for </a:t>
            </a:r>
            <a:r>
              <a:rPr kumimoji="0" lang="en-US" sz="1800" b="1" i="0" u="none" strike="noStrike" kern="0" cap="none" spc="-50" normalizeH="0" baseline="0" noProof="0" dirty="0">
                <a:ln>
                  <a:noFill/>
                </a:ln>
                <a:solidFill>
                  <a:srgbClr val="F47735"/>
                </a:solidFill>
                <a:effectLst/>
                <a:uLnTx/>
                <a:uFillTx/>
                <a:latin typeface="Arial Black"/>
                <a:ea typeface="ＭＳ Ｐゴシック"/>
                <a:cs typeface="+mn-cs"/>
              </a:rPr>
              <a:t>81%</a:t>
            </a:r>
            <a:r>
              <a:rPr kumimoji="0" lang="en-US" sz="1200" b="0" i="0" u="none" strike="noStrike" kern="0" cap="none" spc="0" normalizeH="0" baseline="0" noProof="0" dirty="0">
                <a:ln>
                  <a:noFill/>
                </a:ln>
                <a:solidFill>
                  <a:prstClr val="black"/>
                </a:solidFill>
                <a:effectLst/>
                <a:uLnTx/>
                <a:uFillTx/>
                <a:latin typeface="Arial"/>
                <a:ea typeface="ＭＳ Ｐゴシック"/>
                <a:cs typeface="Arial"/>
              </a:rPr>
              <a:t> of all urban fatalities and </a:t>
            </a:r>
            <a:r>
              <a:rPr kumimoji="0" lang="en-US" sz="1800" b="1" i="0" u="none" strike="noStrike" kern="0" cap="none" spc="-50" normalizeH="0" baseline="0" noProof="0" dirty="0">
                <a:ln>
                  <a:noFill/>
                </a:ln>
                <a:solidFill>
                  <a:srgbClr val="F47735"/>
                </a:solidFill>
                <a:effectLst/>
                <a:uLnTx/>
                <a:uFillTx/>
                <a:latin typeface="Arial Black"/>
                <a:ea typeface="ＭＳ Ｐゴシック"/>
                <a:cs typeface="+mn-cs"/>
              </a:rPr>
              <a:t>62%</a:t>
            </a:r>
            <a:r>
              <a:rPr kumimoji="0" lang="en-US" sz="1200" b="0" i="0" u="none" strike="noStrike" kern="0" cap="none" spc="0" normalizeH="0" baseline="0" noProof="0" dirty="0">
                <a:ln>
                  <a:noFill/>
                </a:ln>
                <a:solidFill>
                  <a:prstClr val="black"/>
                </a:solidFill>
                <a:effectLst/>
                <a:uLnTx/>
                <a:uFillTx/>
                <a:latin typeface="Arial"/>
                <a:ea typeface="ＭＳ Ｐゴシック"/>
                <a:cs typeface="Arial"/>
              </a:rPr>
              <a:t> of all rural fatalities</a:t>
            </a:r>
          </a:p>
          <a:p>
            <a:endParaRPr lang="en-US" dirty="0"/>
          </a:p>
        </p:txBody>
      </p:sp>
      <p:sp>
        <p:nvSpPr>
          <p:cNvPr id="4" name="Slide Number Placeholder 3"/>
          <p:cNvSpPr>
            <a:spLocks noGrp="1"/>
          </p:cNvSpPr>
          <p:nvPr>
            <p:ph type="sldNum" sz="quarter" idx="5"/>
          </p:nvPr>
        </p:nvSpPr>
        <p:spPr/>
        <p:txBody>
          <a:bodyPr/>
          <a:lstStyle/>
          <a:p>
            <a:pPr>
              <a:defRPr/>
            </a:pPr>
            <a:fld id="{BF1D95CF-A65D-4D54-BDE0-7BC24E4ECD63}" type="slidenum">
              <a:rPr lang="en-US" smtClean="0"/>
              <a:pPr>
                <a:defRPr/>
              </a:pPr>
              <a:t>13</a:t>
            </a:fld>
            <a:endParaRPr lang="en-US"/>
          </a:p>
        </p:txBody>
      </p:sp>
    </p:spTree>
    <p:extLst>
      <p:ext uri="{BB962C8B-B14F-4D97-AF65-F5344CB8AC3E}">
        <p14:creationId xmlns:p14="http://schemas.microsoft.com/office/powerpoint/2010/main" val="25765862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Only Peds killed on non-freeways in five years shown (643) </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Between = 351/643 = 45.4%</a:t>
            </a:r>
          </a:p>
          <a:p>
            <a:pPr marL="0" indent="0">
              <a:buFont typeface="Arial" panose="020B0604020202020204" pitchFamily="34" charset="0"/>
              <a:buNone/>
            </a:pPr>
            <a:r>
              <a:rPr lang="en-US" dirty="0"/>
              <a:t>Crossing Between intersections 139/351 = 39.6%</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Crossing at intersections (143+80)/292=76.3%</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Total crossing = 362/643= 56.3%</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F1D95CF-A65D-4D54-BDE0-7BC24E4ECD63}"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pitchFamily="1"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14</a:t>
            </a:fld>
            <a:endParaRPr kumimoji="0" lang="en-US" sz="1200" b="0" i="0" u="none" strike="noStrike" kern="1200" cap="none" spc="0" normalizeH="0" baseline="0" noProof="0">
              <a:ln>
                <a:noFill/>
              </a:ln>
              <a:solidFill>
                <a:srgbClr val="000000"/>
              </a:solidFill>
              <a:effectLst/>
              <a:uLnTx/>
              <a:uFillTx/>
              <a:latin typeface="Arial" charset="0"/>
              <a:ea typeface="ＭＳ Ｐゴシック" pitchFamily="1" charset="-128"/>
              <a:cs typeface="+mn-cs"/>
            </a:endParaRPr>
          </a:p>
        </p:txBody>
      </p:sp>
    </p:spTree>
    <p:extLst>
      <p:ext uri="{BB962C8B-B14F-4D97-AF65-F5344CB8AC3E}">
        <p14:creationId xmlns:p14="http://schemas.microsoft.com/office/powerpoint/2010/main" val="332620496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VDOT_Default">
    <p:bg>
      <p:bgPr>
        <a:solidFill>
          <a:schemeClr val="bg1"/>
        </a:solidFill>
        <a:effectLst/>
      </p:bgPr>
    </p:bg>
    <p:spTree>
      <p:nvGrpSpPr>
        <p:cNvPr id="1" name=""/>
        <p:cNvGrpSpPr/>
        <p:nvPr/>
      </p:nvGrpSpPr>
      <p:grpSpPr>
        <a:xfrm>
          <a:off x="0" y="0"/>
          <a:ext cx="0" cy="0"/>
          <a:chOff x="0" y="0"/>
          <a:chExt cx="0" cy="0"/>
        </a:xfrm>
      </p:grpSpPr>
      <p:pic>
        <p:nvPicPr>
          <p:cNvPr id="3" name="VDOT Logo" descr="Logo, VDOT Logo, Virginia Department of Transportation&#10;&#10;Description automatically generated"/>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81400" y="2763215"/>
            <a:ext cx="4991100" cy="133157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VDOT_Orange">
    <p:bg>
      <p:bgPr>
        <a:solidFill>
          <a:srgbClr val="FE5815"/>
        </a:solidFill>
        <a:effectLst/>
      </p:bgPr>
    </p:bg>
    <p:spTree>
      <p:nvGrpSpPr>
        <p:cNvPr id="1" name=""/>
        <p:cNvGrpSpPr/>
        <p:nvPr/>
      </p:nvGrpSpPr>
      <p:grpSpPr>
        <a:xfrm>
          <a:off x="0" y="0"/>
          <a:ext cx="0" cy="0"/>
          <a:chOff x="0" y="0"/>
          <a:chExt cx="0" cy="0"/>
        </a:xfrm>
      </p:grpSpPr>
      <p:pic>
        <p:nvPicPr>
          <p:cNvPr id="4" name="Picture 3" descr="A black and white logo&#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600450" y="2783076"/>
            <a:ext cx="4991100" cy="133172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sz="2800"/>
            </a:lvl1pPr>
            <a:lvl2pPr>
              <a:defRPr sz="2400"/>
            </a:lvl2pPr>
            <a:lvl3pPr>
              <a:defRPr sz="20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sldNum" sz="quarter" idx="10"/>
          </p:nvPr>
        </p:nvSpPr>
        <p:spPr>
          <a:ln/>
        </p:spPr>
        <p:txBody>
          <a:bodyPr/>
          <a:lstStyle>
            <a:lvl1pPr>
              <a:defRPr/>
            </a:lvl1pPr>
          </a:lstStyle>
          <a:p>
            <a:pPr>
              <a:defRPr/>
            </a:pPr>
            <a:fld id="{7D3F973C-A8FB-4726-9A82-AA4992463DE4}" type="slidenum">
              <a:rPr lang="en-US"/>
              <a:pPr>
                <a:defRPr/>
              </a:pPr>
              <a:t>‹#›</a:t>
            </a:fld>
            <a:endParaRPr lang="en-US"/>
          </a:p>
        </p:txBody>
      </p:sp>
      <p:sp>
        <p:nvSpPr>
          <p:cNvPr id="5" name="Title 4"/>
          <p:cNvSpPr>
            <a:spLocks noGrp="1"/>
          </p:cNvSpPr>
          <p:nvPr>
            <p:ph type="title"/>
          </p:nvPr>
        </p:nvSpPr>
        <p:spPr/>
        <p:txBody>
          <a:bodyPr/>
          <a:lstStyle/>
          <a:p>
            <a:r>
              <a:rPr lang="en-US"/>
              <a:t>Click to edit Master title style</a:t>
            </a:r>
          </a:p>
        </p:txBody>
      </p:sp>
      <p:sp>
        <p:nvSpPr>
          <p:cNvPr id="7" name="Footer Placeholder 2">
            <a:extLst>
              <a:ext uri="{FF2B5EF4-FFF2-40B4-BE49-F238E27FC236}">
                <a16:creationId xmlns:a16="http://schemas.microsoft.com/office/drawing/2014/main" id="{618B0AFA-DAA8-834C-B45F-6B0498C18027}"/>
              </a:ext>
            </a:extLst>
          </p:cNvPr>
          <p:cNvSpPr>
            <a:spLocks noGrp="1"/>
          </p:cNvSpPr>
          <p:nvPr>
            <p:ph type="ftr" sz="quarter" idx="3"/>
          </p:nvPr>
        </p:nvSpPr>
        <p:spPr>
          <a:xfrm>
            <a:off x="2057401" y="6515387"/>
            <a:ext cx="5181600" cy="136524"/>
          </a:xfrm>
          <a:prstGeom prst="rect">
            <a:avLst/>
          </a:prstGeom>
        </p:spPr>
        <p:txBody>
          <a:bodyPr vert="horz" lIns="91440" tIns="45720" rIns="91440" bIns="45720" rtlCol="0" anchor="ctr"/>
          <a:lstStyle>
            <a:lvl1pPr algn="l">
              <a:defRPr sz="800">
                <a:solidFill>
                  <a:schemeClr val="bg1">
                    <a:lumMod val="65000"/>
                  </a:schemeClr>
                </a:solidFill>
              </a:defRPr>
            </a:lvl1pPr>
          </a:lstStyle>
          <a:p>
            <a:r>
              <a:rPr lang="en-US"/>
              <a:t>Virginia Department of Transportation</a:t>
            </a:r>
          </a:p>
        </p:txBody>
      </p:sp>
    </p:spTree>
    <p:extLst>
      <p:ext uri="{BB962C8B-B14F-4D97-AF65-F5344CB8AC3E}">
        <p14:creationId xmlns:p14="http://schemas.microsoft.com/office/powerpoint/2010/main" val="1052258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VDOT_Default">
    <p:bg>
      <p:bgPr>
        <a:solidFill>
          <a:schemeClr val="bg1"/>
        </a:solidFill>
        <a:effectLst/>
      </p:bgPr>
    </p:bg>
    <p:spTree>
      <p:nvGrpSpPr>
        <p:cNvPr id="1" name=""/>
        <p:cNvGrpSpPr/>
        <p:nvPr/>
      </p:nvGrpSpPr>
      <p:grpSpPr>
        <a:xfrm>
          <a:off x="0" y="0"/>
          <a:ext cx="0" cy="0"/>
          <a:chOff x="0" y="0"/>
          <a:chExt cx="0" cy="0"/>
        </a:xfrm>
      </p:grpSpPr>
      <p:pic>
        <p:nvPicPr>
          <p:cNvPr id="3" name="VDOT Logo" descr="Logo, VDOT Logo, Virginia Department of Transportation&#10;&#10;Description automatically generated"/>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81400" y="2763215"/>
            <a:ext cx="4991100" cy="1331570"/>
          </a:xfrm>
          <a:prstGeom prst="rect">
            <a:avLst/>
          </a:prstGeom>
        </p:spPr>
      </p:pic>
    </p:spTree>
    <p:extLst>
      <p:ext uri="{BB962C8B-B14F-4D97-AF65-F5344CB8AC3E}">
        <p14:creationId xmlns:p14="http://schemas.microsoft.com/office/powerpoint/2010/main" val="1655320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secHead" preserve="1">
  <p:cSld name="Intro Slide">
    <p:bg>
      <p:bgPr>
        <a:solidFill>
          <a:schemeClr val="bg1"/>
        </a:solidFill>
        <a:effectLst/>
      </p:bgPr>
    </p:bg>
    <p:spTree>
      <p:nvGrpSpPr>
        <p:cNvPr id="1" name=""/>
        <p:cNvGrpSpPr/>
        <p:nvPr/>
      </p:nvGrpSpPr>
      <p:grpSpPr>
        <a:xfrm>
          <a:off x="0" y="0"/>
          <a:ext cx="0" cy="0"/>
          <a:chOff x="0" y="0"/>
          <a:chExt cx="0" cy="0"/>
        </a:xfrm>
      </p:grpSpPr>
      <p:sp>
        <p:nvSpPr>
          <p:cNvPr id="9" name="Date" descr="Date">
            <a:extLst>
              <a:ext uri="{FF2B5EF4-FFF2-40B4-BE49-F238E27FC236}">
                <a16:creationId xmlns:a16="http://schemas.microsoft.com/office/drawing/2014/main" id="{16AD00B6-DC4F-CF43-9BCD-7180174F2A33}"/>
              </a:ext>
            </a:extLst>
          </p:cNvPr>
          <p:cNvSpPr>
            <a:spLocks noGrp="1"/>
          </p:cNvSpPr>
          <p:nvPr>
            <p:ph type="body" idx="11" hasCustomPrompt="1"/>
          </p:nvPr>
        </p:nvSpPr>
        <p:spPr>
          <a:xfrm>
            <a:off x="7721600" y="5486402"/>
            <a:ext cx="3711388" cy="380999"/>
          </a:xfrm>
        </p:spPr>
        <p:txBody>
          <a:bodyPr lIns="91440" tIns="0" rIns="0" bIns="0" anchor="ctr" anchorCtr="0"/>
          <a:lstStyle>
            <a:lvl1pPr marL="0" indent="0" algn="r">
              <a:buNone/>
              <a:defRPr sz="3000" b="0">
                <a:solidFill>
                  <a:srgbClr val="0E3793"/>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Date</a:t>
            </a:r>
          </a:p>
        </p:txBody>
      </p:sp>
      <p:sp>
        <p:nvSpPr>
          <p:cNvPr id="3" name="Presenter" descr="Presenter Name"/>
          <p:cNvSpPr>
            <a:spLocks noGrp="1"/>
          </p:cNvSpPr>
          <p:nvPr>
            <p:ph type="body" idx="1" hasCustomPrompt="1"/>
          </p:nvPr>
        </p:nvSpPr>
        <p:spPr>
          <a:xfrm>
            <a:off x="1024043" y="5486402"/>
            <a:ext cx="6697557" cy="380999"/>
          </a:xfrm>
        </p:spPr>
        <p:txBody>
          <a:bodyPr lIns="91440" tIns="0" rIns="0" bIns="0" anchor="ctr" anchorCtr="0"/>
          <a:lstStyle>
            <a:lvl1pPr marL="0" indent="0">
              <a:buNone/>
              <a:defRPr sz="3000" b="0">
                <a:solidFill>
                  <a:srgbClr val="0E3793"/>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Name of Presenter</a:t>
            </a:r>
          </a:p>
        </p:txBody>
      </p:sp>
      <p:sp>
        <p:nvSpPr>
          <p:cNvPr id="8" name="Vertical Graphic">
            <a:extLst>
              <a:ext uri="{C183D7F6-B498-43B3-948B-1728B52AA6E4}">
                <adec:decorative xmlns="" xmlns:adec="http://schemas.microsoft.com/office/drawing/2017/decorative" val="1"/>
              </a:ext>
            </a:extLst>
          </p:cNvPr>
          <p:cNvSpPr/>
          <p:nvPr userDrawn="1"/>
        </p:nvSpPr>
        <p:spPr bwMode="auto">
          <a:xfrm>
            <a:off x="963084" y="5486400"/>
            <a:ext cx="60959" cy="381001"/>
          </a:xfrm>
          <a:prstGeom prst="rect">
            <a:avLst/>
          </a:prstGeom>
          <a:solidFill>
            <a:srgbClr val="FE581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p:txBody>
      </p:sp>
      <p:sp>
        <p:nvSpPr>
          <p:cNvPr id="6" name="Presentation SubTitle" descr="Presentation Sub Title (if needed)">
            <a:extLst>
              <a:ext uri="{FF2B5EF4-FFF2-40B4-BE49-F238E27FC236}">
                <a16:creationId xmlns:a16="http://schemas.microsoft.com/office/drawing/2014/main" id="{3C60B736-AEDE-AB43-B75F-1B9181B03502}"/>
              </a:ext>
            </a:extLst>
          </p:cNvPr>
          <p:cNvSpPr>
            <a:spLocks noGrp="1"/>
          </p:cNvSpPr>
          <p:nvPr>
            <p:ph type="body" idx="10" hasCustomPrompt="1"/>
          </p:nvPr>
        </p:nvSpPr>
        <p:spPr>
          <a:xfrm>
            <a:off x="963084" y="3610537"/>
            <a:ext cx="10614915" cy="380999"/>
          </a:xfrm>
        </p:spPr>
        <p:txBody>
          <a:bodyPr lIns="0" tIns="0" rIns="0" bIns="0" anchor="ctr" anchorCtr="0"/>
          <a:lstStyle>
            <a:lvl1pPr marL="0" indent="0">
              <a:buNone/>
              <a:defRPr sz="3000" b="0">
                <a:solidFill>
                  <a:srgbClr val="0E3793"/>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Subtitle</a:t>
            </a:r>
          </a:p>
        </p:txBody>
      </p:sp>
      <p:sp>
        <p:nvSpPr>
          <p:cNvPr id="2" name="Presentaion Title" descr="Presentation Title"/>
          <p:cNvSpPr>
            <a:spLocks noGrp="1"/>
          </p:cNvSpPr>
          <p:nvPr>
            <p:ph type="title" hasCustomPrompt="1"/>
          </p:nvPr>
        </p:nvSpPr>
        <p:spPr>
          <a:xfrm>
            <a:off x="963085" y="2514600"/>
            <a:ext cx="10614914" cy="1079499"/>
          </a:xfrm>
          <a:noFill/>
        </p:spPr>
        <p:txBody>
          <a:bodyPr wrap="square" lIns="0" tIns="0" rIns="0" bIns="0" anchor="b" anchorCtr="0"/>
          <a:lstStyle>
            <a:lvl1pPr marL="7938" indent="0" algn="l">
              <a:tabLst/>
              <a:defRPr sz="3600" b="1" cap="all">
                <a:solidFill>
                  <a:srgbClr val="0E3793"/>
                </a:solidFill>
              </a:defRPr>
            </a:lvl1pPr>
          </a:lstStyle>
          <a:p>
            <a:r>
              <a:rPr lang="en-US"/>
              <a:t>Name of Presentation</a:t>
            </a:r>
          </a:p>
        </p:txBody>
      </p:sp>
      <p:pic>
        <p:nvPicPr>
          <p:cNvPr id="7" name="VDOT Logo Small Top" descr="VDOT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72401" y="457528"/>
            <a:ext cx="905598" cy="243295"/>
          </a:xfrm>
          <a:prstGeom prst="rect">
            <a:avLst/>
          </a:prstGeom>
        </p:spPr>
      </p:pic>
      <p:sp>
        <p:nvSpPr>
          <p:cNvPr id="4" name="Slide Number">
            <a:extLst>
              <a:ext uri="{FF2B5EF4-FFF2-40B4-BE49-F238E27FC236}">
                <a16:creationId xmlns:a16="http://schemas.microsoft.com/office/drawing/2014/main" id="{574D0F2C-2897-83B6-3F9D-D16F3412AA61}"/>
              </a:ext>
            </a:extLst>
          </p:cNvPr>
          <p:cNvSpPr>
            <a:spLocks noGrp="1"/>
          </p:cNvSpPr>
          <p:nvPr>
            <p:ph type="sldNum" sz="quarter" idx="4"/>
          </p:nvPr>
        </p:nvSpPr>
        <p:spPr>
          <a:xfrm>
            <a:off x="8610599" y="6356350"/>
            <a:ext cx="2967399" cy="425444"/>
          </a:xfrm>
          <a:prstGeom prst="rect">
            <a:avLst/>
          </a:prstGeom>
        </p:spPr>
        <p:txBody>
          <a:bodyPr vert="horz" lIns="0" tIns="0" rIns="0" bIns="0" rtlCol="0" anchor="ctr"/>
          <a:lstStyle>
            <a:lvl1pPr algn="r">
              <a:defRPr sz="1200" b="1">
                <a:solidFill>
                  <a:srgbClr val="0E3793"/>
                </a:solidFill>
              </a:defRPr>
            </a:lvl1pPr>
          </a:lstStyle>
          <a:p>
            <a:fld id="{F1C50022-7F7F-8A41-BE68-AD46EB030B1B}" type="slidenum">
              <a:rPr lang="en-US" smtClean="0"/>
              <a:pPr/>
              <a:t>‹#›</a:t>
            </a:fld>
            <a:endParaRPr lang="en-US"/>
          </a:p>
        </p:txBody>
      </p:sp>
    </p:spTree>
    <p:extLst>
      <p:ext uri="{BB962C8B-B14F-4D97-AF65-F5344CB8AC3E}">
        <p14:creationId xmlns:p14="http://schemas.microsoft.com/office/powerpoint/2010/main" val="2170854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3" name="Content" descr="Body Text, Content Are"/>
          <p:cNvSpPr>
            <a:spLocks noGrp="1"/>
          </p:cNvSpPr>
          <p:nvPr>
            <p:ph idx="1"/>
          </p:nvPr>
        </p:nvSpPr>
        <p:spPr/>
        <p:txBody>
          <a:bodyPr/>
          <a:lstStyle>
            <a:lvl1pPr>
              <a:defRPr sz="3000"/>
            </a:lvl1pPr>
            <a:lvl2pPr>
              <a:defRPr sz="3000"/>
            </a:lvl2pPr>
            <a:lvl3pPr>
              <a:defRPr sz="3000"/>
            </a:lvl3pPr>
            <a:lvl4pPr>
              <a:defRPr sz="3000"/>
            </a:lvl4pPr>
            <a:lvl5pPr>
              <a:defRPr sz="3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descr="Virginia Department of Transportation Footer">
            <a:extLst>
              <a:ext uri="{FF2B5EF4-FFF2-40B4-BE49-F238E27FC236}">
                <a16:creationId xmlns:a16="http://schemas.microsoft.com/office/drawing/2014/main" id="{EBE33738-52C5-4CDD-1473-10EA6D2E0977}"/>
              </a:ext>
            </a:extLst>
          </p:cNvPr>
          <p:cNvSpPr>
            <a:spLocks noGrp="1"/>
          </p:cNvSpPr>
          <p:nvPr>
            <p:ph type="ftr" sz="quarter" idx="11"/>
          </p:nvPr>
        </p:nvSpPr>
        <p:spPr>
          <a:xfrm>
            <a:off x="2138002" y="6356351"/>
            <a:ext cx="6015398" cy="425450"/>
          </a:xfrm>
        </p:spPr>
        <p:txBody>
          <a:bodyPr/>
          <a:lstStyle/>
          <a:p>
            <a:r>
              <a:rPr lang="en-US"/>
              <a:t>Virginia Department of Transportation</a:t>
            </a:r>
          </a:p>
        </p:txBody>
      </p:sp>
      <p:sp>
        <p:nvSpPr>
          <p:cNvPr id="9" name="Slide Number" descr="Slide Number">
            <a:extLst>
              <a:ext uri="{FF2B5EF4-FFF2-40B4-BE49-F238E27FC236}">
                <a16:creationId xmlns:a16="http://schemas.microsoft.com/office/drawing/2014/main" id="{630BE7CA-C2D9-A882-94DB-43FB0C5D0EB6}"/>
              </a:ext>
            </a:extLst>
          </p:cNvPr>
          <p:cNvSpPr>
            <a:spLocks noGrp="1"/>
          </p:cNvSpPr>
          <p:nvPr>
            <p:ph type="sldNum" sz="quarter" idx="10"/>
          </p:nvPr>
        </p:nvSpPr>
        <p:spPr>
          <a:xfrm>
            <a:off x="8610599" y="6356350"/>
            <a:ext cx="2967399" cy="425444"/>
          </a:xfrm>
        </p:spPr>
        <p:txBody>
          <a:bodyPr/>
          <a:lstStyle/>
          <a:p>
            <a:fld id="{F1C50022-7F7F-8A41-BE68-AD46EB030B1B}" type="slidenum">
              <a:rPr lang="en-US" smtClean="0"/>
              <a:pPr/>
              <a:t>‹#›</a:t>
            </a:fld>
            <a:endParaRPr lang="en-US"/>
          </a:p>
        </p:txBody>
      </p:sp>
      <p:sp>
        <p:nvSpPr>
          <p:cNvPr id="8" name="Header" descr="Slide Title Header">
            <a:extLst>
              <a:ext uri="{FF2B5EF4-FFF2-40B4-BE49-F238E27FC236}">
                <a16:creationId xmlns:a16="http://schemas.microsoft.com/office/drawing/2014/main" id="{CE2D9B1E-AB3C-83A8-C6A3-65D37EAC38D7}"/>
              </a:ext>
            </a:extLst>
          </p:cNvPr>
          <p:cNvSpPr>
            <a:spLocks noGrp="1" noChangeAspect="1"/>
          </p:cNvSpPr>
          <p:nvPr>
            <p:ph type="title"/>
          </p:nvPr>
        </p:nvSpPr>
        <p:spPr>
          <a:xfrm>
            <a:off x="0" y="0"/>
            <a:ext cx="12191999" cy="919386"/>
          </a:xfrm>
        </p:spPr>
        <p:txBody>
          <a:bodyPr/>
          <a:lstStyle/>
          <a:p>
            <a:r>
              <a:rPr lang="en-US"/>
              <a:t>Click to edit Master title style</a:t>
            </a:r>
          </a:p>
        </p:txBody>
      </p:sp>
    </p:spTree>
    <p:extLst>
      <p:ext uri="{BB962C8B-B14F-4D97-AF65-F5344CB8AC3E}">
        <p14:creationId xmlns:p14="http://schemas.microsoft.com/office/powerpoint/2010/main" val="3316168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VDOT_Blue">
    <p:bg>
      <p:bgPr>
        <a:solidFill>
          <a:srgbClr val="00408D"/>
        </a:solidFill>
        <a:effectLst/>
      </p:bgPr>
    </p:bg>
    <p:spTree>
      <p:nvGrpSpPr>
        <p:cNvPr id="1" name=""/>
        <p:cNvGrpSpPr/>
        <p:nvPr/>
      </p:nvGrpSpPr>
      <p:grpSpPr>
        <a:xfrm>
          <a:off x="0" y="0"/>
          <a:ext cx="0" cy="0"/>
          <a:chOff x="0" y="0"/>
          <a:chExt cx="0" cy="0"/>
        </a:xfrm>
      </p:grpSpPr>
      <p:pic>
        <p:nvPicPr>
          <p:cNvPr id="4" name="Picture 3" descr="A black and white logo&#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600450" y="2783076"/>
            <a:ext cx="4991100" cy="1331724"/>
          </a:xfrm>
          <a:prstGeom prst="rect">
            <a:avLst/>
          </a:prstGeom>
        </p:spPr>
      </p:pic>
    </p:spTree>
    <p:extLst>
      <p:ext uri="{BB962C8B-B14F-4D97-AF65-F5344CB8AC3E}">
        <p14:creationId xmlns:p14="http://schemas.microsoft.com/office/powerpoint/2010/main" val="434842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VDOT_Orange">
    <p:bg>
      <p:bgPr>
        <a:solidFill>
          <a:srgbClr val="FE5815"/>
        </a:solidFill>
        <a:effectLst/>
      </p:bgPr>
    </p:bg>
    <p:spTree>
      <p:nvGrpSpPr>
        <p:cNvPr id="1" name=""/>
        <p:cNvGrpSpPr/>
        <p:nvPr/>
      </p:nvGrpSpPr>
      <p:grpSpPr>
        <a:xfrm>
          <a:off x="0" y="0"/>
          <a:ext cx="0" cy="0"/>
          <a:chOff x="0" y="0"/>
          <a:chExt cx="0" cy="0"/>
        </a:xfrm>
      </p:grpSpPr>
      <p:pic>
        <p:nvPicPr>
          <p:cNvPr id="4" name="Picture 3" descr="A black and white logo&#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600450" y="2783076"/>
            <a:ext cx="4991100" cy="1331724"/>
          </a:xfrm>
          <a:prstGeom prst="rect">
            <a:avLst/>
          </a:prstGeom>
        </p:spPr>
      </p:pic>
    </p:spTree>
    <p:extLst>
      <p:ext uri="{BB962C8B-B14F-4D97-AF65-F5344CB8AC3E}">
        <p14:creationId xmlns:p14="http://schemas.microsoft.com/office/powerpoint/2010/main" val="1803320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secHead" preserve="1">
  <p:cSld name="Intro Slide">
    <p:bg>
      <p:bgPr>
        <a:solidFill>
          <a:schemeClr val="bg1"/>
        </a:solidFill>
        <a:effectLst/>
      </p:bgPr>
    </p:bg>
    <p:spTree>
      <p:nvGrpSpPr>
        <p:cNvPr id="1" name=""/>
        <p:cNvGrpSpPr/>
        <p:nvPr/>
      </p:nvGrpSpPr>
      <p:grpSpPr>
        <a:xfrm>
          <a:off x="0" y="0"/>
          <a:ext cx="0" cy="0"/>
          <a:chOff x="0" y="0"/>
          <a:chExt cx="0" cy="0"/>
        </a:xfrm>
      </p:grpSpPr>
      <p:sp>
        <p:nvSpPr>
          <p:cNvPr id="2" name="Presentaion Title" descr="Presentation Title"/>
          <p:cNvSpPr>
            <a:spLocks noGrp="1"/>
          </p:cNvSpPr>
          <p:nvPr>
            <p:ph type="title" hasCustomPrompt="1"/>
          </p:nvPr>
        </p:nvSpPr>
        <p:spPr>
          <a:xfrm>
            <a:off x="963085" y="2514600"/>
            <a:ext cx="10614914" cy="1079499"/>
          </a:xfrm>
          <a:noFill/>
        </p:spPr>
        <p:txBody>
          <a:bodyPr wrap="square" lIns="0" tIns="0" rIns="0" bIns="0" anchor="b" anchorCtr="0"/>
          <a:lstStyle>
            <a:lvl1pPr marL="7938" indent="0" algn="l">
              <a:tabLst/>
              <a:defRPr sz="3600" b="1" cap="all">
                <a:solidFill>
                  <a:srgbClr val="0E3793"/>
                </a:solidFill>
              </a:defRPr>
            </a:lvl1pPr>
          </a:lstStyle>
          <a:p>
            <a:r>
              <a:rPr lang="en-US"/>
              <a:t>Name of Presentation</a:t>
            </a:r>
          </a:p>
        </p:txBody>
      </p:sp>
      <p:sp>
        <p:nvSpPr>
          <p:cNvPr id="6" name="Presentation SubTitle" descr="Presentation Sub Title (if needed)">
            <a:extLst>
              <a:ext uri="{FF2B5EF4-FFF2-40B4-BE49-F238E27FC236}">
                <a16:creationId xmlns:a16="http://schemas.microsoft.com/office/drawing/2014/main" id="{3C60B736-AEDE-AB43-B75F-1B9181B03502}"/>
              </a:ext>
            </a:extLst>
          </p:cNvPr>
          <p:cNvSpPr>
            <a:spLocks noGrp="1"/>
          </p:cNvSpPr>
          <p:nvPr>
            <p:ph type="body" idx="10" hasCustomPrompt="1"/>
          </p:nvPr>
        </p:nvSpPr>
        <p:spPr>
          <a:xfrm>
            <a:off x="963084" y="3610537"/>
            <a:ext cx="10614915" cy="380999"/>
          </a:xfrm>
        </p:spPr>
        <p:txBody>
          <a:bodyPr lIns="0" tIns="0" rIns="0" bIns="0" anchor="ctr" anchorCtr="0"/>
          <a:lstStyle>
            <a:lvl1pPr marL="0" indent="0">
              <a:buNone/>
              <a:defRPr sz="3000" b="0">
                <a:solidFill>
                  <a:srgbClr val="0E3793"/>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Subtitle</a:t>
            </a:r>
          </a:p>
        </p:txBody>
      </p:sp>
      <p:sp>
        <p:nvSpPr>
          <p:cNvPr id="8" name="Vertical Graphic">
            <a:extLst>
              <a:ext uri="{C183D7F6-B498-43B3-948B-1728B52AA6E4}">
                <adec:decorative xmlns="" xmlns:adec="http://schemas.microsoft.com/office/drawing/2017/decorative" val="1"/>
              </a:ext>
            </a:extLst>
          </p:cNvPr>
          <p:cNvSpPr/>
          <p:nvPr userDrawn="1"/>
        </p:nvSpPr>
        <p:spPr bwMode="auto">
          <a:xfrm>
            <a:off x="963084" y="5486400"/>
            <a:ext cx="60959" cy="381001"/>
          </a:xfrm>
          <a:prstGeom prst="rect">
            <a:avLst/>
          </a:prstGeom>
          <a:solidFill>
            <a:srgbClr val="FE581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p:txBody>
      </p:sp>
      <p:sp>
        <p:nvSpPr>
          <p:cNvPr id="3" name="Presenter" descr="Presenter Name"/>
          <p:cNvSpPr>
            <a:spLocks noGrp="1"/>
          </p:cNvSpPr>
          <p:nvPr>
            <p:ph type="body" idx="1" hasCustomPrompt="1"/>
          </p:nvPr>
        </p:nvSpPr>
        <p:spPr>
          <a:xfrm>
            <a:off x="1024043" y="5486402"/>
            <a:ext cx="6697557" cy="380999"/>
          </a:xfrm>
        </p:spPr>
        <p:txBody>
          <a:bodyPr lIns="91440" tIns="0" rIns="0" bIns="0" anchor="ctr" anchorCtr="0"/>
          <a:lstStyle>
            <a:lvl1pPr marL="0" indent="0">
              <a:buNone/>
              <a:defRPr sz="3000" b="0">
                <a:solidFill>
                  <a:srgbClr val="0E3793"/>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Name of Presenter</a:t>
            </a:r>
          </a:p>
        </p:txBody>
      </p:sp>
      <p:sp>
        <p:nvSpPr>
          <p:cNvPr id="9" name="Date" descr="Date">
            <a:extLst>
              <a:ext uri="{FF2B5EF4-FFF2-40B4-BE49-F238E27FC236}">
                <a16:creationId xmlns:a16="http://schemas.microsoft.com/office/drawing/2014/main" id="{16AD00B6-DC4F-CF43-9BCD-7180174F2A33}"/>
              </a:ext>
            </a:extLst>
          </p:cNvPr>
          <p:cNvSpPr>
            <a:spLocks noGrp="1"/>
          </p:cNvSpPr>
          <p:nvPr>
            <p:ph type="body" idx="11" hasCustomPrompt="1"/>
          </p:nvPr>
        </p:nvSpPr>
        <p:spPr>
          <a:xfrm>
            <a:off x="7721600" y="5486402"/>
            <a:ext cx="3711388" cy="380999"/>
          </a:xfrm>
        </p:spPr>
        <p:txBody>
          <a:bodyPr lIns="91440" tIns="0" rIns="0" bIns="0" anchor="ctr" anchorCtr="0"/>
          <a:lstStyle>
            <a:lvl1pPr marL="0" indent="0" algn="r">
              <a:buNone/>
              <a:defRPr sz="3000" b="0">
                <a:solidFill>
                  <a:srgbClr val="0E3793"/>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Date</a:t>
            </a:r>
          </a:p>
        </p:txBody>
      </p:sp>
      <p:pic>
        <p:nvPicPr>
          <p:cNvPr id="7" name="VDOT Logo Small Top" descr="VDOT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72401" y="457528"/>
            <a:ext cx="905598" cy="243295"/>
          </a:xfrm>
          <a:prstGeom prst="rect">
            <a:avLst/>
          </a:prstGeom>
        </p:spPr>
      </p:pic>
      <p:sp>
        <p:nvSpPr>
          <p:cNvPr id="4" name="Slide Number">
            <a:extLst>
              <a:ext uri="{FF2B5EF4-FFF2-40B4-BE49-F238E27FC236}">
                <a16:creationId xmlns:a16="http://schemas.microsoft.com/office/drawing/2014/main" id="{574D0F2C-2897-83B6-3F9D-D16F3412AA61}"/>
              </a:ext>
            </a:extLst>
          </p:cNvPr>
          <p:cNvSpPr>
            <a:spLocks noGrp="1"/>
          </p:cNvSpPr>
          <p:nvPr>
            <p:ph type="sldNum" sz="quarter" idx="4"/>
          </p:nvPr>
        </p:nvSpPr>
        <p:spPr>
          <a:xfrm>
            <a:off x="8610599" y="6356350"/>
            <a:ext cx="2967399" cy="425444"/>
          </a:xfrm>
          <a:prstGeom prst="rect">
            <a:avLst/>
          </a:prstGeom>
        </p:spPr>
        <p:txBody>
          <a:bodyPr vert="horz" lIns="0" tIns="0" rIns="0" bIns="0" rtlCol="0" anchor="ctr"/>
          <a:lstStyle>
            <a:lvl1pPr algn="r">
              <a:defRPr sz="1200" b="1">
                <a:solidFill>
                  <a:srgbClr val="0E3793"/>
                </a:solidFill>
              </a:defRPr>
            </a:lvl1pPr>
          </a:lstStyle>
          <a:p>
            <a:fld id="{F1C50022-7F7F-8A41-BE68-AD46EB030B1B}" type="slidenum">
              <a:rPr lang="en-US" smtClean="0"/>
              <a:pPr/>
              <a:t>‹#›</a:t>
            </a:fld>
            <a:endParaRPr lang="en-US"/>
          </a:p>
        </p:txBody>
      </p:sp>
    </p:spTree>
    <p:extLst>
      <p:ext uri="{BB962C8B-B14F-4D97-AF65-F5344CB8AC3E}">
        <p14:creationId xmlns:p14="http://schemas.microsoft.com/office/powerpoint/2010/main" val="3429361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8" name="Header" descr="Slide Title Header">
            <a:extLst>
              <a:ext uri="{FF2B5EF4-FFF2-40B4-BE49-F238E27FC236}">
                <a16:creationId xmlns:a16="http://schemas.microsoft.com/office/drawing/2014/main" id="{CE2D9B1E-AB3C-83A8-C6A3-65D37EAC38D7}"/>
              </a:ext>
            </a:extLst>
          </p:cNvPr>
          <p:cNvSpPr>
            <a:spLocks noGrp="1" noChangeAspect="1"/>
          </p:cNvSpPr>
          <p:nvPr>
            <p:ph type="title"/>
          </p:nvPr>
        </p:nvSpPr>
        <p:spPr>
          <a:xfrm>
            <a:off x="0" y="0"/>
            <a:ext cx="12191999" cy="919386"/>
          </a:xfrm>
        </p:spPr>
        <p:txBody>
          <a:bodyPr/>
          <a:lstStyle/>
          <a:p>
            <a:r>
              <a:rPr lang="en-US"/>
              <a:t>Click to edit Master title style</a:t>
            </a:r>
          </a:p>
        </p:txBody>
      </p:sp>
      <p:sp>
        <p:nvSpPr>
          <p:cNvPr id="3" name="Content" descr="Body Text, Content Are"/>
          <p:cNvSpPr>
            <a:spLocks noGrp="1"/>
          </p:cNvSpPr>
          <p:nvPr>
            <p:ph idx="1"/>
          </p:nvPr>
        </p:nvSpPr>
        <p:spPr/>
        <p:txBody>
          <a:bodyPr/>
          <a:lstStyle>
            <a:lvl1pPr>
              <a:defRPr sz="3000"/>
            </a:lvl1pPr>
            <a:lvl2pPr>
              <a:defRPr sz="3000"/>
            </a:lvl2pPr>
            <a:lvl3pPr>
              <a:defRPr sz="3000"/>
            </a:lvl3pPr>
            <a:lvl4pPr>
              <a:defRPr sz="3000"/>
            </a:lvl4pPr>
            <a:lvl5pPr>
              <a:defRPr sz="3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descr="Virginia Department of Transportation Footer">
            <a:extLst>
              <a:ext uri="{FF2B5EF4-FFF2-40B4-BE49-F238E27FC236}">
                <a16:creationId xmlns:a16="http://schemas.microsoft.com/office/drawing/2014/main" id="{EBE33738-52C5-4CDD-1473-10EA6D2E0977}"/>
              </a:ext>
            </a:extLst>
          </p:cNvPr>
          <p:cNvSpPr>
            <a:spLocks noGrp="1"/>
          </p:cNvSpPr>
          <p:nvPr>
            <p:ph type="ftr" sz="quarter" idx="11"/>
          </p:nvPr>
        </p:nvSpPr>
        <p:spPr>
          <a:xfrm>
            <a:off x="2138002" y="6356351"/>
            <a:ext cx="6015398" cy="425450"/>
          </a:xfrm>
        </p:spPr>
        <p:txBody>
          <a:bodyPr/>
          <a:lstStyle/>
          <a:p>
            <a:r>
              <a:rPr lang="en-US"/>
              <a:t>Virginia Department of Transportation</a:t>
            </a:r>
          </a:p>
        </p:txBody>
      </p:sp>
      <p:sp>
        <p:nvSpPr>
          <p:cNvPr id="9" name="Slide Number" descr="Slide Number">
            <a:extLst>
              <a:ext uri="{FF2B5EF4-FFF2-40B4-BE49-F238E27FC236}">
                <a16:creationId xmlns:a16="http://schemas.microsoft.com/office/drawing/2014/main" id="{630BE7CA-C2D9-A882-94DB-43FB0C5D0EB6}"/>
              </a:ext>
            </a:extLst>
          </p:cNvPr>
          <p:cNvSpPr>
            <a:spLocks noGrp="1"/>
          </p:cNvSpPr>
          <p:nvPr>
            <p:ph type="sldNum" sz="quarter" idx="10"/>
          </p:nvPr>
        </p:nvSpPr>
        <p:spPr>
          <a:xfrm>
            <a:off x="8610599" y="6356350"/>
            <a:ext cx="2967399" cy="425444"/>
          </a:xfrm>
        </p:spPr>
        <p:txBody>
          <a:bodyPr/>
          <a:lstStyle/>
          <a:p>
            <a:fld id="{F1C50022-7F7F-8A41-BE68-AD46EB030B1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VDOT_Blue">
    <p:bg>
      <p:bgPr>
        <a:solidFill>
          <a:srgbClr val="00408D"/>
        </a:solidFill>
        <a:effectLst/>
      </p:bgPr>
    </p:bg>
    <p:spTree>
      <p:nvGrpSpPr>
        <p:cNvPr id="1" name=""/>
        <p:cNvGrpSpPr/>
        <p:nvPr/>
      </p:nvGrpSpPr>
      <p:grpSpPr>
        <a:xfrm>
          <a:off x="0" y="0"/>
          <a:ext cx="0" cy="0"/>
          <a:chOff x="0" y="0"/>
          <a:chExt cx="0" cy="0"/>
        </a:xfrm>
      </p:grpSpPr>
      <p:pic>
        <p:nvPicPr>
          <p:cNvPr id="4" name="Picture 3" descr="A black and white logo&#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600450" y="2783076"/>
            <a:ext cx="4991100" cy="133172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VDOT_Orange">
    <p:bg>
      <p:bgPr>
        <a:solidFill>
          <a:srgbClr val="FE5815"/>
        </a:solidFill>
        <a:effectLst/>
      </p:bgPr>
    </p:bg>
    <p:spTree>
      <p:nvGrpSpPr>
        <p:cNvPr id="1" name=""/>
        <p:cNvGrpSpPr/>
        <p:nvPr/>
      </p:nvGrpSpPr>
      <p:grpSpPr>
        <a:xfrm>
          <a:off x="0" y="0"/>
          <a:ext cx="0" cy="0"/>
          <a:chOff x="0" y="0"/>
          <a:chExt cx="0" cy="0"/>
        </a:xfrm>
      </p:grpSpPr>
      <p:pic>
        <p:nvPicPr>
          <p:cNvPr id="4" name="Picture 3" descr="A black and white logo&#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600450" y="2783076"/>
            <a:ext cx="4991100" cy="133172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VDOT_Default">
    <p:bg>
      <p:bgPr>
        <a:solidFill>
          <a:schemeClr val="bg1"/>
        </a:solidFill>
        <a:effectLst/>
      </p:bgPr>
    </p:bg>
    <p:spTree>
      <p:nvGrpSpPr>
        <p:cNvPr id="1" name=""/>
        <p:cNvGrpSpPr/>
        <p:nvPr/>
      </p:nvGrpSpPr>
      <p:grpSpPr>
        <a:xfrm>
          <a:off x="0" y="0"/>
          <a:ext cx="0" cy="0"/>
          <a:chOff x="0" y="0"/>
          <a:chExt cx="0" cy="0"/>
        </a:xfrm>
      </p:grpSpPr>
      <p:pic>
        <p:nvPicPr>
          <p:cNvPr id="3" name="VDOT Logo" descr="Logo, VDOT Logo, Virginia Department of Transportation&#10;&#10;Description automatically generated"/>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81400" y="2763215"/>
            <a:ext cx="4991100" cy="133157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secHead" preserve="1">
  <p:cSld name="Intro Slide">
    <p:bg>
      <p:bgPr>
        <a:solidFill>
          <a:schemeClr val="bg1"/>
        </a:solidFill>
        <a:effectLst/>
      </p:bgPr>
    </p:bg>
    <p:spTree>
      <p:nvGrpSpPr>
        <p:cNvPr id="1" name=""/>
        <p:cNvGrpSpPr/>
        <p:nvPr/>
      </p:nvGrpSpPr>
      <p:grpSpPr>
        <a:xfrm>
          <a:off x="0" y="0"/>
          <a:ext cx="0" cy="0"/>
          <a:chOff x="0" y="0"/>
          <a:chExt cx="0" cy="0"/>
        </a:xfrm>
      </p:grpSpPr>
      <p:sp>
        <p:nvSpPr>
          <p:cNvPr id="9" name="Date" descr="Date">
            <a:extLst>
              <a:ext uri="{FF2B5EF4-FFF2-40B4-BE49-F238E27FC236}">
                <a16:creationId xmlns:a16="http://schemas.microsoft.com/office/drawing/2014/main" id="{16AD00B6-DC4F-CF43-9BCD-7180174F2A33}"/>
              </a:ext>
            </a:extLst>
          </p:cNvPr>
          <p:cNvSpPr>
            <a:spLocks noGrp="1"/>
          </p:cNvSpPr>
          <p:nvPr>
            <p:ph type="body" idx="11" hasCustomPrompt="1"/>
          </p:nvPr>
        </p:nvSpPr>
        <p:spPr>
          <a:xfrm>
            <a:off x="7721600" y="5486402"/>
            <a:ext cx="3711388" cy="380999"/>
          </a:xfrm>
        </p:spPr>
        <p:txBody>
          <a:bodyPr lIns="91440" tIns="0" rIns="0" bIns="0" anchor="ctr" anchorCtr="0"/>
          <a:lstStyle>
            <a:lvl1pPr marL="0" indent="0" algn="r">
              <a:buNone/>
              <a:defRPr sz="3000" b="0">
                <a:solidFill>
                  <a:srgbClr val="0E3793"/>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Date</a:t>
            </a:r>
          </a:p>
        </p:txBody>
      </p:sp>
      <p:sp>
        <p:nvSpPr>
          <p:cNvPr id="3" name="Presenter" descr="Presenter Name"/>
          <p:cNvSpPr>
            <a:spLocks noGrp="1"/>
          </p:cNvSpPr>
          <p:nvPr>
            <p:ph type="body" idx="1" hasCustomPrompt="1"/>
          </p:nvPr>
        </p:nvSpPr>
        <p:spPr>
          <a:xfrm>
            <a:off x="1024043" y="5486402"/>
            <a:ext cx="6697557" cy="380999"/>
          </a:xfrm>
        </p:spPr>
        <p:txBody>
          <a:bodyPr lIns="91440" tIns="0" rIns="0" bIns="0" anchor="ctr" anchorCtr="0"/>
          <a:lstStyle>
            <a:lvl1pPr marL="0" indent="0">
              <a:buNone/>
              <a:defRPr sz="3000" b="0">
                <a:solidFill>
                  <a:srgbClr val="0E3793"/>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Name of Presenter</a:t>
            </a:r>
          </a:p>
        </p:txBody>
      </p:sp>
      <p:sp>
        <p:nvSpPr>
          <p:cNvPr id="8" name="Vertical Graphic">
            <a:extLst>
              <a:ext uri="{C183D7F6-B498-43B3-948B-1728B52AA6E4}">
                <adec:decorative xmlns="" xmlns:adec="http://schemas.microsoft.com/office/drawing/2017/decorative" val="1"/>
              </a:ext>
            </a:extLst>
          </p:cNvPr>
          <p:cNvSpPr/>
          <p:nvPr userDrawn="1"/>
        </p:nvSpPr>
        <p:spPr bwMode="auto">
          <a:xfrm>
            <a:off x="963084" y="5486400"/>
            <a:ext cx="60959" cy="381001"/>
          </a:xfrm>
          <a:prstGeom prst="rect">
            <a:avLst/>
          </a:prstGeom>
          <a:solidFill>
            <a:srgbClr val="FE581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p:txBody>
      </p:sp>
      <p:sp>
        <p:nvSpPr>
          <p:cNvPr id="6" name="Presentation SubTitle" descr="Presentation Sub Title (if needed)">
            <a:extLst>
              <a:ext uri="{FF2B5EF4-FFF2-40B4-BE49-F238E27FC236}">
                <a16:creationId xmlns:a16="http://schemas.microsoft.com/office/drawing/2014/main" id="{3C60B736-AEDE-AB43-B75F-1B9181B03502}"/>
              </a:ext>
            </a:extLst>
          </p:cNvPr>
          <p:cNvSpPr>
            <a:spLocks noGrp="1"/>
          </p:cNvSpPr>
          <p:nvPr>
            <p:ph type="body" idx="10" hasCustomPrompt="1"/>
          </p:nvPr>
        </p:nvSpPr>
        <p:spPr>
          <a:xfrm>
            <a:off x="963084" y="3610537"/>
            <a:ext cx="10614915" cy="380999"/>
          </a:xfrm>
        </p:spPr>
        <p:txBody>
          <a:bodyPr lIns="0" tIns="0" rIns="0" bIns="0" anchor="ctr" anchorCtr="0"/>
          <a:lstStyle>
            <a:lvl1pPr marL="0" indent="0">
              <a:buNone/>
              <a:defRPr sz="3000" b="0">
                <a:solidFill>
                  <a:srgbClr val="0E3793"/>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Subtitle</a:t>
            </a:r>
          </a:p>
        </p:txBody>
      </p:sp>
      <p:sp>
        <p:nvSpPr>
          <p:cNvPr id="2" name="Presentaion Title" descr="Presentation Title"/>
          <p:cNvSpPr>
            <a:spLocks noGrp="1"/>
          </p:cNvSpPr>
          <p:nvPr>
            <p:ph type="title" hasCustomPrompt="1"/>
          </p:nvPr>
        </p:nvSpPr>
        <p:spPr>
          <a:xfrm>
            <a:off x="963085" y="2514600"/>
            <a:ext cx="10614914" cy="1079499"/>
          </a:xfrm>
          <a:noFill/>
        </p:spPr>
        <p:txBody>
          <a:bodyPr wrap="square" lIns="0" tIns="0" rIns="0" bIns="0" anchor="b" anchorCtr="0"/>
          <a:lstStyle>
            <a:lvl1pPr marL="7938" indent="0" algn="l">
              <a:tabLst/>
              <a:defRPr sz="3600" b="1" cap="all">
                <a:solidFill>
                  <a:srgbClr val="0E3793"/>
                </a:solidFill>
              </a:defRPr>
            </a:lvl1pPr>
          </a:lstStyle>
          <a:p>
            <a:r>
              <a:rPr lang="en-US"/>
              <a:t>Name of Presentation</a:t>
            </a:r>
          </a:p>
        </p:txBody>
      </p:sp>
      <p:pic>
        <p:nvPicPr>
          <p:cNvPr id="7" name="VDOT Logo Small Top" descr="VDOT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72401" y="457528"/>
            <a:ext cx="905598" cy="243295"/>
          </a:xfrm>
          <a:prstGeom prst="rect">
            <a:avLst/>
          </a:prstGeom>
        </p:spPr>
      </p:pic>
      <p:sp>
        <p:nvSpPr>
          <p:cNvPr id="4" name="Slide Number">
            <a:extLst>
              <a:ext uri="{FF2B5EF4-FFF2-40B4-BE49-F238E27FC236}">
                <a16:creationId xmlns:a16="http://schemas.microsoft.com/office/drawing/2014/main" id="{574D0F2C-2897-83B6-3F9D-D16F3412AA61}"/>
              </a:ext>
            </a:extLst>
          </p:cNvPr>
          <p:cNvSpPr>
            <a:spLocks noGrp="1"/>
          </p:cNvSpPr>
          <p:nvPr>
            <p:ph type="sldNum" sz="quarter" idx="4"/>
          </p:nvPr>
        </p:nvSpPr>
        <p:spPr>
          <a:xfrm>
            <a:off x="8610599" y="6356350"/>
            <a:ext cx="2967399" cy="425444"/>
          </a:xfrm>
          <a:prstGeom prst="rect">
            <a:avLst/>
          </a:prstGeom>
        </p:spPr>
        <p:txBody>
          <a:bodyPr vert="horz" lIns="0" tIns="0" rIns="0" bIns="0" rtlCol="0" anchor="ctr"/>
          <a:lstStyle>
            <a:lvl1pPr algn="r">
              <a:defRPr sz="1200" b="1">
                <a:solidFill>
                  <a:srgbClr val="0E3793"/>
                </a:solidFill>
              </a:defRPr>
            </a:lvl1pPr>
          </a:lstStyle>
          <a:p>
            <a:fld id="{F1C50022-7F7F-8A41-BE68-AD46EB030B1B}" type="slidenum">
              <a:rPr lang="en-US" smtClean="0"/>
              <a:pPr/>
              <a:t>‹#›</a:t>
            </a:fld>
            <a:endParaRPr lang="en-US"/>
          </a:p>
        </p:txBody>
      </p:sp>
    </p:spTree>
    <p:extLst>
      <p:ext uri="{BB962C8B-B14F-4D97-AF65-F5344CB8AC3E}">
        <p14:creationId xmlns:p14="http://schemas.microsoft.com/office/powerpoint/2010/main" val="3429361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3" name="Content" descr="Body Text, Content Are"/>
          <p:cNvSpPr>
            <a:spLocks noGrp="1"/>
          </p:cNvSpPr>
          <p:nvPr>
            <p:ph idx="1"/>
          </p:nvPr>
        </p:nvSpPr>
        <p:spPr/>
        <p:txBody>
          <a:bodyPr/>
          <a:lstStyle>
            <a:lvl1pPr>
              <a:defRPr sz="3000"/>
            </a:lvl1pPr>
            <a:lvl2pPr>
              <a:defRPr sz="3000"/>
            </a:lvl2pPr>
            <a:lvl3pPr>
              <a:defRPr sz="3000"/>
            </a:lvl3pPr>
            <a:lvl4pPr>
              <a:defRPr sz="3000"/>
            </a:lvl4pPr>
            <a:lvl5pPr>
              <a:defRPr sz="3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descr="Virginia Department of Transportation Footer">
            <a:extLst>
              <a:ext uri="{FF2B5EF4-FFF2-40B4-BE49-F238E27FC236}">
                <a16:creationId xmlns:a16="http://schemas.microsoft.com/office/drawing/2014/main" id="{EBE33738-52C5-4CDD-1473-10EA6D2E0977}"/>
              </a:ext>
            </a:extLst>
          </p:cNvPr>
          <p:cNvSpPr>
            <a:spLocks noGrp="1"/>
          </p:cNvSpPr>
          <p:nvPr>
            <p:ph type="ftr" sz="quarter" idx="11"/>
          </p:nvPr>
        </p:nvSpPr>
        <p:spPr>
          <a:xfrm>
            <a:off x="2138002" y="6356351"/>
            <a:ext cx="6015398" cy="425450"/>
          </a:xfrm>
        </p:spPr>
        <p:txBody>
          <a:bodyPr/>
          <a:lstStyle/>
          <a:p>
            <a:r>
              <a:rPr lang="en-US"/>
              <a:t>Virginia Department of Transportation</a:t>
            </a:r>
          </a:p>
        </p:txBody>
      </p:sp>
      <p:sp>
        <p:nvSpPr>
          <p:cNvPr id="9" name="Slide Number" descr="Slide Number">
            <a:extLst>
              <a:ext uri="{FF2B5EF4-FFF2-40B4-BE49-F238E27FC236}">
                <a16:creationId xmlns:a16="http://schemas.microsoft.com/office/drawing/2014/main" id="{630BE7CA-C2D9-A882-94DB-43FB0C5D0EB6}"/>
              </a:ext>
            </a:extLst>
          </p:cNvPr>
          <p:cNvSpPr>
            <a:spLocks noGrp="1"/>
          </p:cNvSpPr>
          <p:nvPr>
            <p:ph type="sldNum" sz="quarter" idx="10"/>
          </p:nvPr>
        </p:nvSpPr>
        <p:spPr>
          <a:xfrm>
            <a:off x="8610599" y="6356350"/>
            <a:ext cx="2967399" cy="425444"/>
          </a:xfrm>
        </p:spPr>
        <p:txBody>
          <a:bodyPr/>
          <a:lstStyle/>
          <a:p>
            <a:fld id="{F1C50022-7F7F-8A41-BE68-AD46EB030B1B}" type="slidenum">
              <a:rPr lang="en-US" smtClean="0"/>
              <a:pPr/>
              <a:t>‹#›</a:t>
            </a:fld>
            <a:endParaRPr lang="en-US"/>
          </a:p>
        </p:txBody>
      </p:sp>
      <p:sp>
        <p:nvSpPr>
          <p:cNvPr id="8" name="Header" descr="Slide Title Header">
            <a:extLst>
              <a:ext uri="{FF2B5EF4-FFF2-40B4-BE49-F238E27FC236}">
                <a16:creationId xmlns:a16="http://schemas.microsoft.com/office/drawing/2014/main" id="{CE2D9B1E-AB3C-83A8-C6A3-65D37EAC38D7}"/>
              </a:ext>
            </a:extLst>
          </p:cNvPr>
          <p:cNvSpPr>
            <a:spLocks noGrp="1" noChangeAspect="1"/>
          </p:cNvSpPr>
          <p:nvPr>
            <p:ph type="title"/>
          </p:nvPr>
        </p:nvSpPr>
        <p:spPr>
          <a:xfrm>
            <a:off x="0" y="0"/>
            <a:ext cx="12191999" cy="919386"/>
          </a:xfrm>
        </p:spPr>
        <p:txBody>
          <a:bodyPr/>
          <a:lstStyle/>
          <a:p>
            <a:r>
              <a:rPr lang="en-US"/>
              <a:t>Click to edit Master title style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VDOT_Blue">
    <p:bg>
      <p:bgPr>
        <a:solidFill>
          <a:srgbClr val="00408D"/>
        </a:solidFill>
        <a:effectLst/>
      </p:bgPr>
    </p:bg>
    <p:spTree>
      <p:nvGrpSpPr>
        <p:cNvPr id="1" name=""/>
        <p:cNvGrpSpPr/>
        <p:nvPr/>
      </p:nvGrpSpPr>
      <p:grpSpPr>
        <a:xfrm>
          <a:off x="0" y="0"/>
          <a:ext cx="0" cy="0"/>
          <a:chOff x="0" y="0"/>
          <a:chExt cx="0" cy="0"/>
        </a:xfrm>
      </p:grpSpPr>
      <p:pic>
        <p:nvPicPr>
          <p:cNvPr id="4" name="Picture 3" descr="A black and white logo&#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600450" y="2783076"/>
            <a:ext cx="4991100" cy="133172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8.xml"/><Relationship Id="rId7"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5" Type="http://schemas.openxmlformats.org/officeDocument/2006/relationships/slideLayout" Target="../slideLayouts/slideLayout10.xml"/><Relationship Id="rId4" Type="http://schemas.openxmlformats.org/officeDocument/2006/relationships/slideLayout" Target="../slideLayouts/slideLayout9.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1.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3.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Header" descr="Slide Title Header"/>
          <p:cNvSpPr>
            <a:spLocks noGrp="1" noChangeAspect="1" noChangeArrowheads="1"/>
          </p:cNvSpPr>
          <p:nvPr>
            <p:ph type="title"/>
          </p:nvPr>
        </p:nvSpPr>
        <p:spPr bwMode="auto">
          <a:xfrm>
            <a:off x="-7188" y="-21228"/>
            <a:ext cx="12199188" cy="919386"/>
          </a:xfrm>
          <a:prstGeom prst="rect">
            <a:avLst/>
          </a:prstGeom>
          <a:solidFill>
            <a:srgbClr val="0E3793"/>
          </a:solid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Content Area" descr="Body Text, Content Are"/>
          <p:cNvSpPr>
            <a:spLocks noGrp="1" noChangeArrowheads="1"/>
          </p:cNvSpPr>
          <p:nvPr>
            <p:ph type="body" idx="1"/>
          </p:nvPr>
        </p:nvSpPr>
        <p:spPr bwMode="auto">
          <a:xfrm>
            <a:off x="614001" y="1273827"/>
            <a:ext cx="10968400" cy="4686015"/>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FooterBar">
            <a:extLst>
              <a:ext uri="{FF2B5EF4-FFF2-40B4-BE49-F238E27FC236}">
                <a16:creationId xmlns:a16="http://schemas.microsoft.com/office/drawing/2014/main" id="{AB01F896-245E-2816-6744-549C781241D4}"/>
              </a:ext>
              <a:ext uri="{C183D7F6-B498-43B3-948B-1728B52AA6E4}">
                <adec:decorative xmlns="" xmlns:adec="http://schemas.microsoft.com/office/drawing/2017/decorative" val="1"/>
              </a:ext>
            </a:extLst>
          </p:cNvPr>
          <p:cNvSpPr/>
          <p:nvPr userDrawn="1"/>
        </p:nvSpPr>
        <p:spPr bwMode="auto">
          <a:xfrm>
            <a:off x="-7188" y="6325480"/>
            <a:ext cx="12199188" cy="53252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p:txBody>
      </p:sp>
      <p:sp>
        <p:nvSpPr>
          <p:cNvPr id="3" name="Footer" descr="Virginia Department of Transportation Footer">
            <a:extLst>
              <a:ext uri="{FF2B5EF4-FFF2-40B4-BE49-F238E27FC236}">
                <a16:creationId xmlns:a16="http://schemas.microsoft.com/office/drawing/2014/main" id="{5B2F018A-4580-BE2D-7F71-76417839F991}"/>
              </a:ext>
            </a:extLst>
          </p:cNvPr>
          <p:cNvSpPr>
            <a:spLocks noGrp="1"/>
          </p:cNvSpPr>
          <p:nvPr>
            <p:ph type="ftr" sz="quarter" idx="3"/>
          </p:nvPr>
        </p:nvSpPr>
        <p:spPr>
          <a:xfrm>
            <a:off x="2138002" y="6356351"/>
            <a:ext cx="6015398" cy="425450"/>
          </a:xfrm>
          <a:prstGeom prst="rect">
            <a:avLst/>
          </a:prstGeom>
        </p:spPr>
        <p:txBody>
          <a:bodyPr vert="horz" lIns="0" tIns="0" rIns="0" bIns="0" rtlCol="0" anchor="ctr"/>
          <a:lstStyle>
            <a:lvl1pPr algn="l">
              <a:defRPr sz="1200" b="1">
                <a:solidFill>
                  <a:srgbClr val="0E3793"/>
                </a:solidFill>
              </a:defRPr>
            </a:lvl1pPr>
          </a:lstStyle>
          <a:p>
            <a:r>
              <a:rPr lang="en-US"/>
              <a:t>Virginia Department of Transportation</a:t>
            </a:r>
          </a:p>
        </p:txBody>
      </p:sp>
      <p:cxnSp>
        <p:nvCxnSpPr>
          <p:cNvPr id="12" name="Vertical Seperator">
            <a:extLst>
              <a:ext uri="{C183D7F6-B498-43B3-948B-1728B52AA6E4}">
                <adec:decorative xmlns="" xmlns:adec="http://schemas.microsoft.com/office/drawing/2017/decorative" val="1"/>
              </a:ext>
            </a:extLst>
          </p:cNvPr>
          <p:cNvCxnSpPr/>
          <p:nvPr userDrawn="1"/>
        </p:nvCxnSpPr>
        <p:spPr bwMode="auto">
          <a:xfrm>
            <a:off x="1828800" y="6515386"/>
            <a:ext cx="0" cy="136524"/>
          </a:xfrm>
          <a:prstGeom prst="line">
            <a:avLst/>
          </a:prstGeom>
          <a:solidFill>
            <a:schemeClr val="accent1"/>
          </a:solidFill>
          <a:ln w="9525" cap="flat" cmpd="sng" algn="ctr">
            <a:solidFill>
              <a:srgbClr val="FD5816"/>
            </a:solidFill>
            <a:prstDash val="solid"/>
            <a:round/>
            <a:headEnd type="none" w="med" len="med"/>
            <a:tailEnd type="none" w="med" len="med"/>
          </a:ln>
          <a:effectLst/>
        </p:spPr>
      </p:cxnSp>
      <p:pic>
        <p:nvPicPr>
          <p:cNvPr id="10" name="VDOT Logo Small" descr="VDOT Logo, icon&#10;&#10;Description automatically generated">
            <a:extLst>
              <a:ext uri="{FF2B5EF4-FFF2-40B4-BE49-F238E27FC236}">
                <a16:creationId xmlns:a16="http://schemas.microsoft.com/office/drawing/2014/main" id="{86D9B5CE-2B4D-FC4B-966E-7FF925A8D9F2}"/>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14001" y="6462000"/>
            <a:ext cx="905598" cy="243295"/>
          </a:xfrm>
          <a:prstGeom prst="rect">
            <a:avLst/>
          </a:prstGeom>
        </p:spPr>
      </p:pic>
      <p:cxnSp>
        <p:nvCxnSpPr>
          <p:cNvPr id="5" name="Footer Border"/>
          <p:cNvCxnSpPr>
            <a:cxnSpLocks/>
          </p:cNvCxnSpPr>
          <p:nvPr userDrawn="1"/>
        </p:nvCxnSpPr>
        <p:spPr bwMode="auto">
          <a:xfrm>
            <a:off x="0" y="6325480"/>
            <a:ext cx="12192000" cy="0"/>
          </a:xfrm>
          <a:prstGeom prst="line">
            <a:avLst/>
          </a:prstGeom>
          <a:solidFill>
            <a:schemeClr val="accent1"/>
          </a:solidFill>
          <a:ln w="6350" cap="flat" cmpd="sng" algn="ctr">
            <a:solidFill>
              <a:schemeClr val="bg1">
                <a:lumMod val="65000"/>
              </a:schemeClr>
            </a:solidFill>
            <a:prstDash val="solid"/>
            <a:round/>
            <a:headEnd type="none" w="med" len="med"/>
            <a:tailEnd type="none" w="med" len="med"/>
          </a:ln>
          <a:effectLst/>
        </p:spPr>
      </p:cxnSp>
      <p:sp>
        <p:nvSpPr>
          <p:cNvPr id="6" name="Slide Number" descr="Page Number">
            <a:extLst>
              <a:ext uri="{FF2B5EF4-FFF2-40B4-BE49-F238E27FC236}">
                <a16:creationId xmlns:a16="http://schemas.microsoft.com/office/drawing/2014/main" id="{F485A3E7-043F-C76C-72BD-C19C0152800B}"/>
              </a:ext>
            </a:extLst>
          </p:cNvPr>
          <p:cNvSpPr>
            <a:spLocks noGrp="1"/>
          </p:cNvSpPr>
          <p:nvPr>
            <p:ph type="sldNum" sz="quarter" idx="4"/>
          </p:nvPr>
        </p:nvSpPr>
        <p:spPr>
          <a:xfrm>
            <a:off x="8610599" y="6356350"/>
            <a:ext cx="2967399" cy="425444"/>
          </a:xfrm>
          <a:prstGeom prst="rect">
            <a:avLst/>
          </a:prstGeom>
        </p:spPr>
        <p:txBody>
          <a:bodyPr vert="horz" lIns="0" tIns="0" rIns="0" bIns="0" rtlCol="0" anchor="ctr"/>
          <a:lstStyle>
            <a:lvl1pPr algn="r">
              <a:defRPr sz="1200" b="1">
                <a:solidFill>
                  <a:srgbClr val="0E3793"/>
                </a:solidFill>
              </a:defRPr>
            </a:lvl1pPr>
          </a:lstStyle>
          <a:p>
            <a:fld id="{F1C50022-7F7F-8A41-BE68-AD46EB030B1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88" r:id="rId1"/>
    <p:sldLayoutId id="2147483714" r:id="rId2"/>
    <p:sldLayoutId id="2147483661" r:id="rId3"/>
    <p:sldLayoutId id="2147483671" r:id="rId4"/>
    <p:sldLayoutId id="2147483673"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marL="460375" indent="0" algn="l" rtl="0" eaLnBrk="1" fontAlgn="base" hangingPunct="1">
        <a:spcBef>
          <a:spcPct val="0"/>
        </a:spcBef>
        <a:spcAft>
          <a:spcPct val="0"/>
        </a:spcAft>
        <a:tabLst/>
        <a:defRPr sz="3200" b="1">
          <a:solidFill>
            <a:schemeClr val="bg1"/>
          </a:solidFill>
          <a:latin typeface="+mj-lt"/>
          <a:ea typeface="+mj-ea"/>
          <a:cs typeface="+mj-cs"/>
        </a:defRPr>
      </a:lvl1pPr>
      <a:lvl2pPr algn="ctr" rtl="0" eaLnBrk="1" fontAlgn="base" hangingPunct="1">
        <a:spcBef>
          <a:spcPct val="0"/>
        </a:spcBef>
        <a:spcAft>
          <a:spcPct val="0"/>
        </a:spcAft>
        <a:defRPr sz="2400" b="1">
          <a:solidFill>
            <a:srgbClr val="FF8000"/>
          </a:solidFill>
          <a:latin typeface="Arial" charset="0"/>
          <a:ea typeface="ＭＳ Ｐゴシック" pitchFamily="1" charset="-128"/>
        </a:defRPr>
      </a:lvl2pPr>
      <a:lvl3pPr algn="ctr" rtl="0" eaLnBrk="1" fontAlgn="base" hangingPunct="1">
        <a:spcBef>
          <a:spcPct val="0"/>
        </a:spcBef>
        <a:spcAft>
          <a:spcPct val="0"/>
        </a:spcAft>
        <a:defRPr sz="2400" b="1">
          <a:solidFill>
            <a:srgbClr val="FF8000"/>
          </a:solidFill>
          <a:latin typeface="Arial" charset="0"/>
          <a:ea typeface="ＭＳ Ｐゴシック" pitchFamily="1" charset="-128"/>
        </a:defRPr>
      </a:lvl3pPr>
      <a:lvl4pPr algn="ctr" rtl="0" eaLnBrk="1" fontAlgn="base" hangingPunct="1">
        <a:spcBef>
          <a:spcPct val="0"/>
        </a:spcBef>
        <a:spcAft>
          <a:spcPct val="0"/>
        </a:spcAft>
        <a:defRPr sz="2400" b="1">
          <a:solidFill>
            <a:srgbClr val="FF8000"/>
          </a:solidFill>
          <a:latin typeface="Arial" charset="0"/>
          <a:ea typeface="ＭＳ Ｐゴシック" pitchFamily="1" charset="-128"/>
        </a:defRPr>
      </a:lvl4pPr>
      <a:lvl5pPr algn="ctr" rtl="0" eaLnBrk="1" fontAlgn="base" hangingPunct="1">
        <a:spcBef>
          <a:spcPct val="0"/>
        </a:spcBef>
        <a:spcAft>
          <a:spcPct val="0"/>
        </a:spcAft>
        <a:defRPr sz="2400" b="1">
          <a:solidFill>
            <a:srgbClr val="FF8000"/>
          </a:solidFill>
          <a:latin typeface="Arial" charset="0"/>
          <a:ea typeface="ＭＳ Ｐゴシック" pitchFamily="1" charset="-128"/>
        </a:defRPr>
      </a:lvl5pPr>
      <a:lvl6pPr marL="457200" algn="ctr" rtl="0" eaLnBrk="1" fontAlgn="base" hangingPunct="1">
        <a:spcBef>
          <a:spcPct val="0"/>
        </a:spcBef>
        <a:spcAft>
          <a:spcPct val="0"/>
        </a:spcAft>
        <a:defRPr sz="2400" b="1">
          <a:solidFill>
            <a:srgbClr val="FF8000"/>
          </a:solidFill>
          <a:latin typeface="Arial" charset="0"/>
          <a:ea typeface="ＭＳ Ｐゴシック" pitchFamily="1" charset="-128"/>
        </a:defRPr>
      </a:lvl6pPr>
      <a:lvl7pPr marL="914400" algn="ctr" rtl="0" eaLnBrk="1" fontAlgn="base" hangingPunct="1">
        <a:spcBef>
          <a:spcPct val="0"/>
        </a:spcBef>
        <a:spcAft>
          <a:spcPct val="0"/>
        </a:spcAft>
        <a:defRPr sz="2400" b="1">
          <a:solidFill>
            <a:srgbClr val="FF8000"/>
          </a:solidFill>
          <a:latin typeface="Arial" charset="0"/>
          <a:ea typeface="ＭＳ Ｐゴシック" pitchFamily="1" charset="-128"/>
        </a:defRPr>
      </a:lvl7pPr>
      <a:lvl8pPr marL="1371600" algn="ctr" rtl="0" eaLnBrk="1" fontAlgn="base" hangingPunct="1">
        <a:spcBef>
          <a:spcPct val="0"/>
        </a:spcBef>
        <a:spcAft>
          <a:spcPct val="0"/>
        </a:spcAft>
        <a:defRPr sz="2400" b="1">
          <a:solidFill>
            <a:srgbClr val="FF8000"/>
          </a:solidFill>
          <a:latin typeface="Arial" charset="0"/>
          <a:ea typeface="ＭＳ Ｐゴシック" pitchFamily="1" charset="-128"/>
        </a:defRPr>
      </a:lvl8pPr>
      <a:lvl9pPr marL="1828800" algn="ctr" rtl="0" eaLnBrk="1" fontAlgn="base" hangingPunct="1">
        <a:spcBef>
          <a:spcPct val="0"/>
        </a:spcBef>
        <a:spcAft>
          <a:spcPct val="0"/>
        </a:spcAft>
        <a:defRPr sz="2400" b="1">
          <a:solidFill>
            <a:srgbClr val="FF8000"/>
          </a:solidFill>
          <a:latin typeface="Arial" charset="0"/>
          <a:ea typeface="ＭＳ Ｐゴシック" pitchFamily="1" charset="-128"/>
        </a:defRPr>
      </a:lvl9pPr>
    </p:titleStyle>
    <p:bodyStyle>
      <a:lvl1pPr marL="342900" indent="-342900" algn="l" rtl="0" eaLnBrk="1" fontAlgn="base" hangingPunct="1">
        <a:spcBef>
          <a:spcPct val="20000"/>
        </a:spcBef>
        <a:spcAft>
          <a:spcPct val="0"/>
        </a:spcAft>
        <a:defRPr sz="3000" b="1">
          <a:solidFill>
            <a:srgbClr val="0E3793"/>
          </a:solidFill>
          <a:latin typeface="+mn-lt"/>
          <a:ea typeface="+mn-ea"/>
          <a:cs typeface="+mn-cs"/>
        </a:defRPr>
      </a:lvl1pPr>
      <a:lvl2pPr marL="742950" indent="-285750" algn="l" rtl="0" eaLnBrk="1" fontAlgn="base" hangingPunct="1">
        <a:spcBef>
          <a:spcPct val="20000"/>
        </a:spcBef>
        <a:spcAft>
          <a:spcPct val="0"/>
        </a:spcAft>
        <a:defRPr sz="3000" b="1">
          <a:solidFill>
            <a:srgbClr val="0E3793"/>
          </a:solidFill>
          <a:latin typeface="+mn-lt"/>
          <a:ea typeface="+mn-ea"/>
        </a:defRPr>
      </a:lvl2pPr>
      <a:lvl3pPr marL="1143000" indent="-228600" algn="l" rtl="0" eaLnBrk="1" fontAlgn="base" hangingPunct="1">
        <a:spcBef>
          <a:spcPct val="20000"/>
        </a:spcBef>
        <a:spcAft>
          <a:spcPct val="0"/>
        </a:spcAft>
        <a:buFont typeface="Arial" panose="020B0604020202020204" pitchFamily="34" charset="0"/>
        <a:buChar char="•"/>
        <a:defRPr sz="3000">
          <a:solidFill>
            <a:srgbClr val="0E3793"/>
          </a:solidFill>
          <a:latin typeface="+mn-lt"/>
          <a:ea typeface="+mn-ea"/>
        </a:defRPr>
      </a:lvl3pPr>
      <a:lvl4pPr marL="1600200" indent="-228600" algn="l" rtl="0" eaLnBrk="1" fontAlgn="base" hangingPunct="1">
        <a:spcBef>
          <a:spcPct val="20000"/>
        </a:spcBef>
        <a:spcAft>
          <a:spcPct val="0"/>
        </a:spcAft>
        <a:buFont typeface="Arial" panose="020B0604020202020204" pitchFamily="34" charset="0"/>
        <a:buChar char="•"/>
        <a:defRPr sz="3000">
          <a:solidFill>
            <a:srgbClr val="0E3793"/>
          </a:solidFill>
          <a:latin typeface="+mn-lt"/>
          <a:ea typeface="+mn-ea"/>
        </a:defRPr>
      </a:lvl4pPr>
      <a:lvl5pPr marL="2057400" indent="-228600" algn="l" rtl="0" eaLnBrk="1" fontAlgn="base" hangingPunct="1">
        <a:spcBef>
          <a:spcPct val="20000"/>
        </a:spcBef>
        <a:spcAft>
          <a:spcPct val="0"/>
        </a:spcAft>
        <a:buFont typeface="Arial" panose="020B0604020202020204" pitchFamily="34" charset="0"/>
        <a:buChar char="•"/>
        <a:defRPr sz="3000">
          <a:solidFill>
            <a:srgbClr val="0E3793"/>
          </a:solidFill>
          <a:latin typeface="+mn-lt"/>
          <a:ea typeface="+mn-ea"/>
        </a:defRPr>
      </a:lvl5pPr>
      <a:lvl6pPr marL="2514600" indent="-228600" algn="l" rtl="0" eaLnBrk="1" fontAlgn="base" hangingPunct="1">
        <a:spcBef>
          <a:spcPct val="20000"/>
        </a:spcBef>
        <a:spcAft>
          <a:spcPct val="0"/>
        </a:spcAft>
        <a:buChar char="»"/>
        <a:defRPr sz="1400">
          <a:solidFill>
            <a:srgbClr val="00408D"/>
          </a:solidFill>
          <a:latin typeface="+mn-lt"/>
          <a:ea typeface="+mn-ea"/>
        </a:defRPr>
      </a:lvl6pPr>
      <a:lvl7pPr marL="2971800" indent="-228600" algn="l" rtl="0" eaLnBrk="1" fontAlgn="base" hangingPunct="1">
        <a:spcBef>
          <a:spcPct val="20000"/>
        </a:spcBef>
        <a:spcAft>
          <a:spcPct val="0"/>
        </a:spcAft>
        <a:buChar char="»"/>
        <a:defRPr sz="1400">
          <a:solidFill>
            <a:srgbClr val="00408D"/>
          </a:solidFill>
          <a:latin typeface="+mn-lt"/>
          <a:ea typeface="+mn-ea"/>
        </a:defRPr>
      </a:lvl7pPr>
      <a:lvl8pPr marL="3429000" indent="-228600" algn="l" rtl="0" eaLnBrk="1" fontAlgn="base" hangingPunct="1">
        <a:spcBef>
          <a:spcPct val="20000"/>
        </a:spcBef>
        <a:spcAft>
          <a:spcPct val="0"/>
        </a:spcAft>
        <a:buChar char="»"/>
        <a:defRPr sz="1400">
          <a:solidFill>
            <a:srgbClr val="00408D"/>
          </a:solidFill>
          <a:latin typeface="+mn-lt"/>
          <a:ea typeface="+mn-ea"/>
        </a:defRPr>
      </a:lvl8pPr>
      <a:lvl9pPr marL="3886200" indent="-228600" algn="l" rtl="0" eaLnBrk="1" fontAlgn="base" hangingPunct="1">
        <a:spcBef>
          <a:spcPct val="20000"/>
        </a:spcBef>
        <a:spcAft>
          <a:spcPct val="0"/>
        </a:spcAft>
        <a:buChar char="»"/>
        <a:defRPr sz="1400">
          <a:solidFill>
            <a:srgbClr val="00408D"/>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8" name="Content Area" descr="Body Text, Content Are"/>
          <p:cNvSpPr>
            <a:spLocks noGrp="1" noChangeArrowheads="1"/>
          </p:cNvSpPr>
          <p:nvPr>
            <p:ph type="body" idx="1"/>
          </p:nvPr>
        </p:nvSpPr>
        <p:spPr bwMode="auto">
          <a:xfrm>
            <a:off x="614001" y="1273827"/>
            <a:ext cx="10968400" cy="4686015"/>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FooterBar">
            <a:extLst>
              <a:ext uri="{FF2B5EF4-FFF2-40B4-BE49-F238E27FC236}">
                <a16:creationId xmlns:a16="http://schemas.microsoft.com/office/drawing/2014/main" id="{AB01F896-245E-2816-6744-549C781241D4}"/>
              </a:ext>
              <a:ext uri="{C183D7F6-B498-43B3-948B-1728B52AA6E4}">
                <adec:decorative xmlns="" xmlns:adec="http://schemas.microsoft.com/office/drawing/2017/decorative" val="1"/>
              </a:ext>
            </a:extLst>
          </p:cNvPr>
          <p:cNvSpPr/>
          <p:nvPr userDrawn="1"/>
        </p:nvSpPr>
        <p:spPr bwMode="auto">
          <a:xfrm>
            <a:off x="-7188" y="6325480"/>
            <a:ext cx="12199188" cy="53252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p:txBody>
      </p:sp>
      <p:cxnSp>
        <p:nvCxnSpPr>
          <p:cNvPr id="5" name="Footer Border"/>
          <p:cNvCxnSpPr>
            <a:cxnSpLocks/>
          </p:cNvCxnSpPr>
          <p:nvPr userDrawn="1"/>
        </p:nvCxnSpPr>
        <p:spPr bwMode="auto">
          <a:xfrm>
            <a:off x="0" y="6325480"/>
            <a:ext cx="12192000" cy="0"/>
          </a:xfrm>
          <a:prstGeom prst="line">
            <a:avLst/>
          </a:prstGeom>
          <a:solidFill>
            <a:schemeClr val="accent1"/>
          </a:solidFill>
          <a:ln w="6350" cap="flat" cmpd="sng" algn="ctr">
            <a:solidFill>
              <a:schemeClr val="bg1">
                <a:lumMod val="65000"/>
              </a:schemeClr>
            </a:solidFill>
            <a:prstDash val="solid"/>
            <a:round/>
            <a:headEnd type="none" w="med" len="med"/>
            <a:tailEnd type="none" w="med" len="med"/>
          </a:ln>
          <a:effectLst/>
        </p:spPr>
      </p:cxnSp>
      <p:sp>
        <p:nvSpPr>
          <p:cNvPr id="3" name="Footer" descr="Virginia Department of Transportation Footer">
            <a:extLst>
              <a:ext uri="{FF2B5EF4-FFF2-40B4-BE49-F238E27FC236}">
                <a16:creationId xmlns:a16="http://schemas.microsoft.com/office/drawing/2014/main" id="{5B2F018A-4580-BE2D-7F71-76417839F991}"/>
              </a:ext>
            </a:extLst>
          </p:cNvPr>
          <p:cNvSpPr>
            <a:spLocks noGrp="1"/>
          </p:cNvSpPr>
          <p:nvPr>
            <p:ph type="ftr" sz="quarter" idx="3"/>
          </p:nvPr>
        </p:nvSpPr>
        <p:spPr>
          <a:xfrm>
            <a:off x="2138002" y="6356351"/>
            <a:ext cx="6015398" cy="425450"/>
          </a:xfrm>
          <a:prstGeom prst="rect">
            <a:avLst/>
          </a:prstGeom>
        </p:spPr>
        <p:txBody>
          <a:bodyPr vert="horz" lIns="0" tIns="0" rIns="0" bIns="0" rtlCol="0" anchor="ctr"/>
          <a:lstStyle>
            <a:lvl1pPr algn="l">
              <a:defRPr sz="1200" b="1">
                <a:solidFill>
                  <a:srgbClr val="0E3793"/>
                </a:solidFill>
              </a:defRPr>
            </a:lvl1pPr>
          </a:lstStyle>
          <a:p>
            <a:r>
              <a:rPr lang="en-US"/>
              <a:t>Virginia Department of Transportation</a:t>
            </a:r>
          </a:p>
        </p:txBody>
      </p:sp>
      <p:cxnSp>
        <p:nvCxnSpPr>
          <p:cNvPr id="12" name="Vertical Seperator">
            <a:extLst>
              <a:ext uri="{C183D7F6-B498-43B3-948B-1728B52AA6E4}">
                <adec:decorative xmlns="" xmlns:adec="http://schemas.microsoft.com/office/drawing/2017/decorative" val="1"/>
              </a:ext>
            </a:extLst>
          </p:cNvPr>
          <p:cNvCxnSpPr/>
          <p:nvPr userDrawn="1"/>
        </p:nvCxnSpPr>
        <p:spPr bwMode="auto">
          <a:xfrm>
            <a:off x="1828800" y="6515386"/>
            <a:ext cx="0" cy="136524"/>
          </a:xfrm>
          <a:prstGeom prst="line">
            <a:avLst/>
          </a:prstGeom>
          <a:solidFill>
            <a:schemeClr val="accent1"/>
          </a:solidFill>
          <a:ln w="9525" cap="flat" cmpd="sng" algn="ctr">
            <a:solidFill>
              <a:srgbClr val="FD5816"/>
            </a:solidFill>
            <a:prstDash val="solid"/>
            <a:round/>
            <a:headEnd type="none" w="med" len="med"/>
            <a:tailEnd type="none" w="med" len="med"/>
          </a:ln>
          <a:effectLst/>
        </p:spPr>
      </p:cxnSp>
      <p:pic>
        <p:nvPicPr>
          <p:cNvPr id="10" name="VDOT Logo Small" descr="VDOT Logo, icon&#10;&#10;Description automatically generated">
            <a:extLst>
              <a:ext uri="{FF2B5EF4-FFF2-40B4-BE49-F238E27FC236}">
                <a16:creationId xmlns:a16="http://schemas.microsoft.com/office/drawing/2014/main" id="{86D9B5CE-2B4D-FC4B-966E-7FF925A8D9F2}"/>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614001" y="6462000"/>
            <a:ext cx="905598" cy="243295"/>
          </a:xfrm>
          <a:prstGeom prst="rect">
            <a:avLst/>
          </a:prstGeom>
        </p:spPr>
      </p:pic>
      <p:sp>
        <p:nvSpPr>
          <p:cNvPr id="6" name="Slide Number" descr="Page Number">
            <a:extLst>
              <a:ext uri="{FF2B5EF4-FFF2-40B4-BE49-F238E27FC236}">
                <a16:creationId xmlns:a16="http://schemas.microsoft.com/office/drawing/2014/main" id="{F485A3E7-043F-C76C-72BD-C19C0152800B}"/>
              </a:ext>
            </a:extLst>
          </p:cNvPr>
          <p:cNvSpPr>
            <a:spLocks noGrp="1"/>
          </p:cNvSpPr>
          <p:nvPr>
            <p:ph type="sldNum" sz="quarter" idx="4"/>
          </p:nvPr>
        </p:nvSpPr>
        <p:spPr>
          <a:xfrm>
            <a:off x="8610599" y="6356350"/>
            <a:ext cx="2967399" cy="425444"/>
          </a:xfrm>
          <a:prstGeom prst="rect">
            <a:avLst/>
          </a:prstGeom>
        </p:spPr>
        <p:txBody>
          <a:bodyPr vert="horz" lIns="0" tIns="0" rIns="0" bIns="0" rtlCol="0" anchor="ctr"/>
          <a:lstStyle>
            <a:lvl1pPr algn="r">
              <a:defRPr sz="1200" b="1">
                <a:solidFill>
                  <a:srgbClr val="0E3793"/>
                </a:solidFill>
              </a:defRPr>
            </a:lvl1pPr>
          </a:lstStyle>
          <a:p>
            <a:fld id="{F1C50022-7F7F-8A41-BE68-AD46EB030B1B}" type="slidenum">
              <a:rPr lang="en-US" smtClean="0"/>
              <a:pPr/>
              <a:t>‹#›</a:t>
            </a:fld>
            <a:endParaRPr lang="en-US"/>
          </a:p>
        </p:txBody>
      </p:sp>
      <p:sp>
        <p:nvSpPr>
          <p:cNvPr id="1027" name="Header" descr="Slide Title Header"/>
          <p:cNvSpPr>
            <a:spLocks noGrp="1" noChangeAspect="1" noChangeArrowheads="1"/>
          </p:cNvSpPr>
          <p:nvPr>
            <p:ph type="title"/>
          </p:nvPr>
        </p:nvSpPr>
        <p:spPr bwMode="auto">
          <a:xfrm>
            <a:off x="-7188" y="-21228"/>
            <a:ext cx="12199188" cy="919386"/>
          </a:xfrm>
          <a:prstGeom prst="rect">
            <a:avLst/>
          </a:prstGeom>
          <a:solidFill>
            <a:srgbClr val="0E3793"/>
          </a:solid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15" r:id="rId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marL="460375" indent="0" algn="l" rtl="0" eaLnBrk="1" fontAlgn="base" hangingPunct="1">
        <a:spcBef>
          <a:spcPct val="0"/>
        </a:spcBef>
        <a:spcAft>
          <a:spcPct val="0"/>
        </a:spcAft>
        <a:tabLst/>
        <a:defRPr sz="3200" b="1">
          <a:solidFill>
            <a:schemeClr val="bg1"/>
          </a:solidFill>
          <a:latin typeface="+mj-lt"/>
          <a:ea typeface="+mj-ea"/>
          <a:cs typeface="+mj-cs"/>
        </a:defRPr>
      </a:lvl1pPr>
      <a:lvl2pPr algn="ctr" rtl="0" eaLnBrk="1" fontAlgn="base" hangingPunct="1">
        <a:spcBef>
          <a:spcPct val="0"/>
        </a:spcBef>
        <a:spcAft>
          <a:spcPct val="0"/>
        </a:spcAft>
        <a:defRPr sz="2400" b="1">
          <a:solidFill>
            <a:srgbClr val="FF8000"/>
          </a:solidFill>
          <a:latin typeface="Arial" charset="0"/>
          <a:ea typeface="ＭＳ Ｐゴシック" pitchFamily="1" charset="-128"/>
        </a:defRPr>
      </a:lvl2pPr>
      <a:lvl3pPr algn="ctr" rtl="0" eaLnBrk="1" fontAlgn="base" hangingPunct="1">
        <a:spcBef>
          <a:spcPct val="0"/>
        </a:spcBef>
        <a:spcAft>
          <a:spcPct val="0"/>
        </a:spcAft>
        <a:defRPr sz="2400" b="1">
          <a:solidFill>
            <a:srgbClr val="FF8000"/>
          </a:solidFill>
          <a:latin typeface="Arial" charset="0"/>
          <a:ea typeface="ＭＳ Ｐゴシック" pitchFamily="1" charset="-128"/>
        </a:defRPr>
      </a:lvl3pPr>
      <a:lvl4pPr algn="ctr" rtl="0" eaLnBrk="1" fontAlgn="base" hangingPunct="1">
        <a:spcBef>
          <a:spcPct val="0"/>
        </a:spcBef>
        <a:spcAft>
          <a:spcPct val="0"/>
        </a:spcAft>
        <a:defRPr sz="2400" b="1">
          <a:solidFill>
            <a:srgbClr val="FF8000"/>
          </a:solidFill>
          <a:latin typeface="Arial" charset="0"/>
          <a:ea typeface="ＭＳ Ｐゴシック" pitchFamily="1" charset="-128"/>
        </a:defRPr>
      </a:lvl4pPr>
      <a:lvl5pPr algn="ctr" rtl="0" eaLnBrk="1" fontAlgn="base" hangingPunct="1">
        <a:spcBef>
          <a:spcPct val="0"/>
        </a:spcBef>
        <a:spcAft>
          <a:spcPct val="0"/>
        </a:spcAft>
        <a:defRPr sz="2400" b="1">
          <a:solidFill>
            <a:srgbClr val="FF8000"/>
          </a:solidFill>
          <a:latin typeface="Arial" charset="0"/>
          <a:ea typeface="ＭＳ Ｐゴシック" pitchFamily="1" charset="-128"/>
        </a:defRPr>
      </a:lvl5pPr>
      <a:lvl6pPr marL="457200" algn="ctr" rtl="0" eaLnBrk="1" fontAlgn="base" hangingPunct="1">
        <a:spcBef>
          <a:spcPct val="0"/>
        </a:spcBef>
        <a:spcAft>
          <a:spcPct val="0"/>
        </a:spcAft>
        <a:defRPr sz="2400" b="1">
          <a:solidFill>
            <a:srgbClr val="FF8000"/>
          </a:solidFill>
          <a:latin typeface="Arial" charset="0"/>
          <a:ea typeface="ＭＳ Ｐゴシック" pitchFamily="1" charset="-128"/>
        </a:defRPr>
      </a:lvl6pPr>
      <a:lvl7pPr marL="914400" algn="ctr" rtl="0" eaLnBrk="1" fontAlgn="base" hangingPunct="1">
        <a:spcBef>
          <a:spcPct val="0"/>
        </a:spcBef>
        <a:spcAft>
          <a:spcPct val="0"/>
        </a:spcAft>
        <a:defRPr sz="2400" b="1">
          <a:solidFill>
            <a:srgbClr val="FF8000"/>
          </a:solidFill>
          <a:latin typeface="Arial" charset="0"/>
          <a:ea typeface="ＭＳ Ｐゴシック" pitchFamily="1" charset="-128"/>
        </a:defRPr>
      </a:lvl7pPr>
      <a:lvl8pPr marL="1371600" algn="ctr" rtl="0" eaLnBrk="1" fontAlgn="base" hangingPunct="1">
        <a:spcBef>
          <a:spcPct val="0"/>
        </a:spcBef>
        <a:spcAft>
          <a:spcPct val="0"/>
        </a:spcAft>
        <a:defRPr sz="2400" b="1">
          <a:solidFill>
            <a:srgbClr val="FF8000"/>
          </a:solidFill>
          <a:latin typeface="Arial" charset="0"/>
          <a:ea typeface="ＭＳ Ｐゴシック" pitchFamily="1" charset="-128"/>
        </a:defRPr>
      </a:lvl8pPr>
      <a:lvl9pPr marL="1828800" algn="ctr" rtl="0" eaLnBrk="1" fontAlgn="base" hangingPunct="1">
        <a:spcBef>
          <a:spcPct val="0"/>
        </a:spcBef>
        <a:spcAft>
          <a:spcPct val="0"/>
        </a:spcAft>
        <a:defRPr sz="2400" b="1">
          <a:solidFill>
            <a:srgbClr val="FF8000"/>
          </a:solidFill>
          <a:latin typeface="Arial" charset="0"/>
          <a:ea typeface="ＭＳ Ｐゴシック" pitchFamily="1" charset="-128"/>
        </a:defRPr>
      </a:lvl9pPr>
    </p:titleStyle>
    <p:bodyStyle>
      <a:lvl1pPr marL="342900" indent="-342900" algn="l" rtl="0" eaLnBrk="1" fontAlgn="base" hangingPunct="1">
        <a:spcBef>
          <a:spcPct val="20000"/>
        </a:spcBef>
        <a:spcAft>
          <a:spcPct val="0"/>
        </a:spcAft>
        <a:defRPr sz="3000" b="1">
          <a:solidFill>
            <a:srgbClr val="0E3793"/>
          </a:solidFill>
          <a:latin typeface="+mn-lt"/>
          <a:ea typeface="+mn-ea"/>
          <a:cs typeface="+mn-cs"/>
        </a:defRPr>
      </a:lvl1pPr>
      <a:lvl2pPr marL="742950" indent="-285750" algn="l" rtl="0" eaLnBrk="1" fontAlgn="base" hangingPunct="1">
        <a:spcBef>
          <a:spcPct val="20000"/>
        </a:spcBef>
        <a:spcAft>
          <a:spcPct val="0"/>
        </a:spcAft>
        <a:defRPr sz="3000" b="1">
          <a:solidFill>
            <a:srgbClr val="0E3793"/>
          </a:solidFill>
          <a:latin typeface="+mn-lt"/>
          <a:ea typeface="+mn-ea"/>
        </a:defRPr>
      </a:lvl2pPr>
      <a:lvl3pPr marL="1143000" indent="-228600" algn="l" rtl="0" eaLnBrk="1" fontAlgn="base" hangingPunct="1">
        <a:spcBef>
          <a:spcPct val="20000"/>
        </a:spcBef>
        <a:spcAft>
          <a:spcPct val="0"/>
        </a:spcAft>
        <a:buFont typeface="Arial" panose="020B0604020202020204" pitchFamily="34" charset="0"/>
        <a:buChar char="•"/>
        <a:defRPr sz="3000">
          <a:solidFill>
            <a:srgbClr val="0E3793"/>
          </a:solidFill>
          <a:latin typeface="+mn-lt"/>
          <a:ea typeface="+mn-ea"/>
        </a:defRPr>
      </a:lvl3pPr>
      <a:lvl4pPr marL="1600200" indent="-228600" algn="l" rtl="0" eaLnBrk="1" fontAlgn="base" hangingPunct="1">
        <a:spcBef>
          <a:spcPct val="20000"/>
        </a:spcBef>
        <a:spcAft>
          <a:spcPct val="0"/>
        </a:spcAft>
        <a:buFont typeface="Arial" panose="020B0604020202020204" pitchFamily="34" charset="0"/>
        <a:buChar char="•"/>
        <a:defRPr sz="3000">
          <a:solidFill>
            <a:srgbClr val="0E3793"/>
          </a:solidFill>
          <a:latin typeface="+mn-lt"/>
          <a:ea typeface="+mn-ea"/>
        </a:defRPr>
      </a:lvl4pPr>
      <a:lvl5pPr marL="2057400" indent="-228600" algn="l" rtl="0" eaLnBrk="1" fontAlgn="base" hangingPunct="1">
        <a:spcBef>
          <a:spcPct val="20000"/>
        </a:spcBef>
        <a:spcAft>
          <a:spcPct val="0"/>
        </a:spcAft>
        <a:buFont typeface="Arial" panose="020B0604020202020204" pitchFamily="34" charset="0"/>
        <a:buChar char="•"/>
        <a:defRPr sz="3000">
          <a:solidFill>
            <a:srgbClr val="0E3793"/>
          </a:solidFill>
          <a:latin typeface="+mn-lt"/>
          <a:ea typeface="+mn-ea"/>
        </a:defRPr>
      </a:lvl5pPr>
      <a:lvl6pPr marL="2514600" indent="-228600" algn="l" rtl="0" eaLnBrk="1" fontAlgn="base" hangingPunct="1">
        <a:spcBef>
          <a:spcPct val="20000"/>
        </a:spcBef>
        <a:spcAft>
          <a:spcPct val="0"/>
        </a:spcAft>
        <a:buChar char="»"/>
        <a:defRPr sz="1400">
          <a:solidFill>
            <a:srgbClr val="00408D"/>
          </a:solidFill>
          <a:latin typeface="+mn-lt"/>
          <a:ea typeface="+mn-ea"/>
        </a:defRPr>
      </a:lvl6pPr>
      <a:lvl7pPr marL="2971800" indent="-228600" algn="l" rtl="0" eaLnBrk="1" fontAlgn="base" hangingPunct="1">
        <a:spcBef>
          <a:spcPct val="20000"/>
        </a:spcBef>
        <a:spcAft>
          <a:spcPct val="0"/>
        </a:spcAft>
        <a:buChar char="»"/>
        <a:defRPr sz="1400">
          <a:solidFill>
            <a:srgbClr val="00408D"/>
          </a:solidFill>
          <a:latin typeface="+mn-lt"/>
          <a:ea typeface="+mn-ea"/>
        </a:defRPr>
      </a:lvl7pPr>
      <a:lvl8pPr marL="3429000" indent="-228600" algn="l" rtl="0" eaLnBrk="1" fontAlgn="base" hangingPunct="1">
        <a:spcBef>
          <a:spcPct val="20000"/>
        </a:spcBef>
        <a:spcAft>
          <a:spcPct val="0"/>
        </a:spcAft>
        <a:buChar char="»"/>
        <a:defRPr sz="1400">
          <a:solidFill>
            <a:srgbClr val="00408D"/>
          </a:solidFill>
          <a:latin typeface="+mn-lt"/>
          <a:ea typeface="+mn-ea"/>
        </a:defRPr>
      </a:lvl8pPr>
      <a:lvl9pPr marL="3886200" indent="-228600" algn="l" rtl="0" eaLnBrk="1" fontAlgn="base" hangingPunct="1">
        <a:spcBef>
          <a:spcPct val="20000"/>
        </a:spcBef>
        <a:spcAft>
          <a:spcPct val="0"/>
        </a:spcAft>
        <a:buChar char="»"/>
        <a:defRPr sz="1400">
          <a:solidFill>
            <a:srgbClr val="00408D"/>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8" name="Content Area" descr="Body Text, Content Are"/>
          <p:cNvSpPr>
            <a:spLocks noGrp="1" noChangeArrowheads="1"/>
          </p:cNvSpPr>
          <p:nvPr>
            <p:ph type="body" idx="1"/>
          </p:nvPr>
        </p:nvSpPr>
        <p:spPr bwMode="auto">
          <a:xfrm>
            <a:off x="614001" y="1273827"/>
            <a:ext cx="10968400" cy="4686015"/>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FooterBar">
            <a:extLst>
              <a:ext uri="{FF2B5EF4-FFF2-40B4-BE49-F238E27FC236}">
                <a16:creationId xmlns:a16="http://schemas.microsoft.com/office/drawing/2014/main" id="{AB01F896-245E-2816-6744-549C781241D4}"/>
              </a:ext>
              <a:ext uri="{C183D7F6-B498-43B3-948B-1728B52AA6E4}">
                <adec:decorative xmlns="" xmlns:adec="http://schemas.microsoft.com/office/drawing/2017/decorative" val="1"/>
              </a:ext>
            </a:extLst>
          </p:cNvPr>
          <p:cNvSpPr/>
          <p:nvPr userDrawn="1"/>
        </p:nvSpPr>
        <p:spPr bwMode="auto">
          <a:xfrm>
            <a:off x="-7188" y="6325480"/>
            <a:ext cx="12199188" cy="53252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p:txBody>
      </p:sp>
      <p:cxnSp>
        <p:nvCxnSpPr>
          <p:cNvPr id="5" name="Footer Border"/>
          <p:cNvCxnSpPr>
            <a:cxnSpLocks/>
          </p:cNvCxnSpPr>
          <p:nvPr userDrawn="1"/>
        </p:nvCxnSpPr>
        <p:spPr bwMode="auto">
          <a:xfrm>
            <a:off x="0" y="6325480"/>
            <a:ext cx="12192000" cy="0"/>
          </a:xfrm>
          <a:prstGeom prst="line">
            <a:avLst/>
          </a:prstGeom>
          <a:solidFill>
            <a:schemeClr val="accent1"/>
          </a:solidFill>
          <a:ln w="6350" cap="flat" cmpd="sng" algn="ctr">
            <a:solidFill>
              <a:schemeClr val="bg1">
                <a:lumMod val="65000"/>
              </a:schemeClr>
            </a:solidFill>
            <a:prstDash val="solid"/>
            <a:round/>
            <a:headEnd type="none" w="med" len="med"/>
            <a:tailEnd type="none" w="med" len="med"/>
          </a:ln>
          <a:effectLst/>
        </p:spPr>
      </p:cxnSp>
      <p:sp>
        <p:nvSpPr>
          <p:cNvPr id="3" name="Footer" descr="Virginia Department of Transportation Footer">
            <a:extLst>
              <a:ext uri="{FF2B5EF4-FFF2-40B4-BE49-F238E27FC236}">
                <a16:creationId xmlns:a16="http://schemas.microsoft.com/office/drawing/2014/main" id="{5B2F018A-4580-BE2D-7F71-76417839F991}"/>
              </a:ext>
            </a:extLst>
          </p:cNvPr>
          <p:cNvSpPr>
            <a:spLocks noGrp="1"/>
          </p:cNvSpPr>
          <p:nvPr>
            <p:ph type="ftr" sz="quarter" idx="3"/>
          </p:nvPr>
        </p:nvSpPr>
        <p:spPr>
          <a:xfrm>
            <a:off x="2138002" y="6356351"/>
            <a:ext cx="6015398" cy="425450"/>
          </a:xfrm>
          <a:prstGeom prst="rect">
            <a:avLst/>
          </a:prstGeom>
        </p:spPr>
        <p:txBody>
          <a:bodyPr vert="horz" lIns="0" tIns="0" rIns="0" bIns="0" rtlCol="0" anchor="ctr"/>
          <a:lstStyle>
            <a:lvl1pPr algn="l">
              <a:defRPr sz="1200" b="1">
                <a:solidFill>
                  <a:srgbClr val="0E3793"/>
                </a:solidFill>
              </a:defRPr>
            </a:lvl1pPr>
          </a:lstStyle>
          <a:p>
            <a:r>
              <a:rPr lang="en-US"/>
              <a:t>Virginia Department of Transportation</a:t>
            </a:r>
          </a:p>
        </p:txBody>
      </p:sp>
      <p:cxnSp>
        <p:nvCxnSpPr>
          <p:cNvPr id="12" name="Vertical Seperator">
            <a:extLst>
              <a:ext uri="{C183D7F6-B498-43B3-948B-1728B52AA6E4}">
                <adec:decorative xmlns="" xmlns:adec="http://schemas.microsoft.com/office/drawing/2017/decorative" val="1"/>
              </a:ext>
            </a:extLst>
          </p:cNvPr>
          <p:cNvCxnSpPr/>
          <p:nvPr userDrawn="1"/>
        </p:nvCxnSpPr>
        <p:spPr bwMode="auto">
          <a:xfrm>
            <a:off x="1828800" y="6515386"/>
            <a:ext cx="0" cy="136524"/>
          </a:xfrm>
          <a:prstGeom prst="line">
            <a:avLst/>
          </a:prstGeom>
          <a:solidFill>
            <a:schemeClr val="accent1"/>
          </a:solidFill>
          <a:ln w="9525" cap="flat" cmpd="sng" algn="ctr">
            <a:solidFill>
              <a:srgbClr val="FD5816"/>
            </a:solidFill>
            <a:prstDash val="solid"/>
            <a:round/>
            <a:headEnd type="none" w="med" len="med"/>
            <a:tailEnd type="none" w="med" len="med"/>
          </a:ln>
          <a:effectLst/>
        </p:spPr>
      </p:cxnSp>
      <p:pic>
        <p:nvPicPr>
          <p:cNvPr id="10" name="VDOT Logo Small" descr="VDOT Logo, icon&#10;&#10;Description automatically generated">
            <a:extLst>
              <a:ext uri="{FF2B5EF4-FFF2-40B4-BE49-F238E27FC236}">
                <a16:creationId xmlns:a16="http://schemas.microsoft.com/office/drawing/2014/main" id="{86D9B5CE-2B4D-FC4B-966E-7FF925A8D9F2}"/>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14001" y="6462000"/>
            <a:ext cx="905598" cy="243295"/>
          </a:xfrm>
          <a:prstGeom prst="rect">
            <a:avLst/>
          </a:prstGeom>
        </p:spPr>
      </p:pic>
      <p:sp>
        <p:nvSpPr>
          <p:cNvPr id="6" name="Slide Number" descr="Page Number">
            <a:extLst>
              <a:ext uri="{FF2B5EF4-FFF2-40B4-BE49-F238E27FC236}">
                <a16:creationId xmlns:a16="http://schemas.microsoft.com/office/drawing/2014/main" id="{F485A3E7-043F-C76C-72BD-C19C0152800B}"/>
              </a:ext>
            </a:extLst>
          </p:cNvPr>
          <p:cNvSpPr>
            <a:spLocks noGrp="1"/>
          </p:cNvSpPr>
          <p:nvPr>
            <p:ph type="sldNum" sz="quarter" idx="4"/>
          </p:nvPr>
        </p:nvSpPr>
        <p:spPr>
          <a:xfrm>
            <a:off x="8610599" y="6356350"/>
            <a:ext cx="2967399" cy="425444"/>
          </a:xfrm>
          <a:prstGeom prst="rect">
            <a:avLst/>
          </a:prstGeom>
        </p:spPr>
        <p:txBody>
          <a:bodyPr vert="horz" lIns="0" tIns="0" rIns="0" bIns="0" rtlCol="0" anchor="ctr"/>
          <a:lstStyle>
            <a:lvl1pPr algn="r">
              <a:defRPr sz="1200" b="1">
                <a:solidFill>
                  <a:srgbClr val="0E3793"/>
                </a:solidFill>
              </a:defRPr>
            </a:lvl1pPr>
          </a:lstStyle>
          <a:p>
            <a:fld id="{F1C50022-7F7F-8A41-BE68-AD46EB030B1B}" type="slidenum">
              <a:rPr lang="en-US" smtClean="0"/>
              <a:pPr/>
              <a:t>‹#›</a:t>
            </a:fld>
            <a:endParaRPr lang="en-US"/>
          </a:p>
        </p:txBody>
      </p:sp>
      <p:sp>
        <p:nvSpPr>
          <p:cNvPr id="1027" name="Header" descr="Slide Title Header"/>
          <p:cNvSpPr>
            <a:spLocks noGrp="1" noChangeAspect="1" noChangeArrowheads="1"/>
          </p:cNvSpPr>
          <p:nvPr>
            <p:ph type="title"/>
          </p:nvPr>
        </p:nvSpPr>
        <p:spPr bwMode="auto">
          <a:xfrm>
            <a:off x="-7188" y="-21228"/>
            <a:ext cx="12199188" cy="919386"/>
          </a:xfrm>
          <a:prstGeom prst="rect">
            <a:avLst/>
          </a:prstGeom>
          <a:solidFill>
            <a:srgbClr val="0E3793"/>
          </a:solid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extLst>
      <p:ext uri="{BB962C8B-B14F-4D97-AF65-F5344CB8AC3E}">
        <p14:creationId xmlns:p14="http://schemas.microsoft.com/office/powerpoint/2010/main" val="3897338646"/>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marL="460375" indent="0" algn="l" rtl="0" eaLnBrk="1" fontAlgn="base" hangingPunct="1">
        <a:spcBef>
          <a:spcPct val="0"/>
        </a:spcBef>
        <a:spcAft>
          <a:spcPct val="0"/>
        </a:spcAft>
        <a:tabLst/>
        <a:defRPr sz="3200" b="1">
          <a:solidFill>
            <a:schemeClr val="bg1"/>
          </a:solidFill>
          <a:latin typeface="+mj-lt"/>
          <a:ea typeface="+mj-ea"/>
          <a:cs typeface="+mj-cs"/>
        </a:defRPr>
      </a:lvl1pPr>
      <a:lvl2pPr algn="ctr" rtl="0" eaLnBrk="1" fontAlgn="base" hangingPunct="1">
        <a:spcBef>
          <a:spcPct val="0"/>
        </a:spcBef>
        <a:spcAft>
          <a:spcPct val="0"/>
        </a:spcAft>
        <a:defRPr sz="2400" b="1">
          <a:solidFill>
            <a:srgbClr val="FF8000"/>
          </a:solidFill>
          <a:latin typeface="Arial" charset="0"/>
          <a:ea typeface="ＭＳ Ｐゴシック" pitchFamily="1" charset="-128"/>
        </a:defRPr>
      </a:lvl2pPr>
      <a:lvl3pPr algn="ctr" rtl="0" eaLnBrk="1" fontAlgn="base" hangingPunct="1">
        <a:spcBef>
          <a:spcPct val="0"/>
        </a:spcBef>
        <a:spcAft>
          <a:spcPct val="0"/>
        </a:spcAft>
        <a:defRPr sz="2400" b="1">
          <a:solidFill>
            <a:srgbClr val="FF8000"/>
          </a:solidFill>
          <a:latin typeface="Arial" charset="0"/>
          <a:ea typeface="ＭＳ Ｐゴシック" pitchFamily="1" charset="-128"/>
        </a:defRPr>
      </a:lvl3pPr>
      <a:lvl4pPr algn="ctr" rtl="0" eaLnBrk="1" fontAlgn="base" hangingPunct="1">
        <a:spcBef>
          <a:spcPct val="0"/>
        </a:spcBef>
        <a:spcAft>
          <a:spcPct val="0"/>
        </a:spcAft>
        <a:defRPr sz="2400" b="1">
          <a:solidFill>
            <a:srgbClr val="FF8000"/>
          </a:solidFill>
          <a:latin typeface="Arial" charset="0"/>
          <a:ea typeface="ＭＳ Ｐゴシック" pitchFamily="1" charset="-128"/>
        </a:defRPr>
      </a:lvl4pPr>
      <a:lvl5pPr algn="ctr" rtl="0" eaLnBrk="1" fontAlgn="base" hangingPunct="1">
        <a:spcBef>
          <a:spcPct val="0"/>
        </a:spcBef>
        <a:spcAft>
          <a:spcPct val="0"/>
        </a:spcAft>
        <a:defRPr sz="2400" b="1">
          <a:solidFill>
            <a:srgbClr val="FF8000"/>
          </a:solidFill>
          <a:latin typeface="Arial" charset="0"/>
          <a:ea typeface="ＭＳ Ｐゴシック" pitchFamily="1" charset="-128"/>
        </a:defRPr>
      </a:lvl5pPr>
      <a:lvl6pPr marL="457200" algn="ctr" rtl="0" eaLnBrk="1" fontAlgn="base" hangingPunct="1">
        <a:spcBef>
          <a:spcPct val="0"/>
        </a:spcBef>
        <a:spcAft>
          <a:spcPct val="0"/>
        </a:spcAft>
        <a:defRPr sz="2400" b="1">
          <a:solidFill>
            <a:srgbClr val="FF8000"/>
          </a:solidFill>
          <a:latin typeface="Arial" charset="0"/>
          <a:ea typeface="ＭＳ Ｐゴシック" pitchFamily="1" charset="-128"/>
        </a:defRPr>
      </a:lvl6pPr>
      <a:lvl7pPr marL="914400" algn="ctr" rtl="0" eaLnBrk="1" fontAlgn="base" hangingPunct="1">
        <a:spcBef>
          <a:spcPct val="0"/>
        </a:spcBef>
        <a:spcAft>
          <a:spcPct val="0"/>
        </a:spcAft>
        <a:defRPr sz="2400" b="1">
          <a:solidFill>
            <a:srgbClr val="FF8000"/>
          </a:solidFill>
          <a:latin typeface="Arial" charset="0"/>
          <a:ea typeface="ＭＳ Ｐゴシック" pitchFamily="1" charset="-128"/>
        </a:defRPr>
      </a:lvl7pPr>
      <a:lvl8pPr marL="1371600" algn="ctr" rtl="0" eaLnBrk="1" fontAlgn="base" hangingPunct="1">
        <a:spcBef>
          <a:spcPct val="0"/>
        </a:spcBef>
        <a:spcAft>
          <a:spcPct val="0"/>
        </a:spcAft>
        <a:defRPr sz="2400" b="1">
          <a:solidFill>
            <a:srgbClr val="FF8000"/>
          </a:solidFill>
          <a:latin typeface="Arial" charset="0"/>
          <a:ea typeface="ＭＳ Ｐゴシック" pitchFamily="1" charset="-128"/>
        </a:defRPr>
      </a:lvl8pPr>
      <a:lvl9pPr marL="1828800" algn="ctr" rtl="0" eaLnBrk="1" fontAlgn="base" hangingPunct="1">
        <a:spcBef>
          <a:spcPct val="0"/>
        </a:spcBef>
        <a:spcAft>
          <a:spcPct val="0"/>
        </a:spcAft>
        <a:defRPr sz="2400" b="1">
          <a:solidFill>
            <a:srgbClr val="FF8000"/>
          </a:solidFill>
          <a:latin typeface="Arial" charset="0"/>
          <a:ea typeface="ＭＳ Ｐゴシック" pitchFamily="1" charset="-128"/>
        </a:defRPr>
      </a:lvl9pPr>
    </p:titleStyle>
    <p:bodyStyle>
      <a:lvl1pPr marL="342900" indent="-342900" algn="l" rtl="0" eaLnBrk="1" fontAlgn="base" hangingPunct="1">
        <a:spcBef>
          <a:spcPct val="20000"/>
        </a:spcBef>
        <a:spcAft>
          <a:spcPct val="0"/>
        </a:spcAft>
        <a:defRPr sz="3000" b="1">
          <a:solidFill>
            <a:srgbClr val="0E3793"/>
          </a:solidFill>
          <a:latin typeface="+mn-lt"/>
          <a:ea typeface="+mn-ea"/>
          <a:cs typeface="+mn-cs"/>
        </a:defRPr>
      </a:lvl1pPr>
      <a:lvl2pPr marL="742950" indent="-285750" algn="l" rtl="0" eaLnBrk="1" fontAlgn="base" hangingPunct="1">
        <a:spcBef>
          <a:spcPct val="20000"/>
        </a:spcBef>
        <a:spcAft>
          <a:spcPct val="0"/>
        </a:spcAft>
        <a:defRPr sz="3000" b="1">
          <a:solidFill>
            <a:srgbClr val="0E3793"/>
          </a:solidFill>
          <a:latin typeface="+mn-lt"/>
          <a:ea typeface="+mn-ea"/>
        </a:defRPr>
      </a:lvl2pPr>
      <a:lvl3pPr marL="1143000" indent="-228600" algn="l" rtl="0" eaLnBrk="1" fontAlgn="base" hangingPunct="1">
        <a:spcBef>
          <a:spcPct val="20000"/>
        </a:spcBef>
        <a:spcAft>
          <a:spcPct val="0"/>
        </a:spcAft>
        <a:buFont typeface="Arial" panose="020B0604020202020204" pitchFamily="34" charset="0"/>
        <a:buChar char="•"/>
        <a:defRPr sz="3000">
          <a:solidFill>
            <a:srgbClr val="0E3793"/>
          </a:solidFill>
          <a:latin typeface="+mn-lt"/>
          <a:ea typeface="+mn-ea"/>
        </a:defRPr>
      </a:lvl3pPr>
      <a:lvl4pPr marL="1600200" indent="-228600" algn="l" rtl="0" eaLnBrk="1" fontAlgn="base" hangingPunct="1">
        <a:spcBef>
          <a:spcPct val="20000"/>
        </a:spcBef>
        <a:spcAft>
          <a:spcPct val="0"/>
        </a:spcAft>
        <a:buFont typeface="Arial" panose="020B0604020202020204" pitchFamily="34" charset="0"/>
        <a:buChar char="•"/>
        <a:defRPr sz="3000">
          <a:solidFill>
            <a:srgbClr val="0E3793"/>
          </a:solidFill>
          <a:latin typeface="+mn-lt"/>
          <a:ea typeface="+mn-ea"/>
        </a:defRPr>
      </a:lvl4pPr>
      <a:lvl5pPr marL="2057400" indent="-228600" algn="l" rtl="0" eaLnBrk="1" fontAlgn="base" hangingPunct="1">
        <a:spcBef>
          <a:spcPct val="20000"/>
        </a:spcBef>
        <a:spcAft>
          <a:spcPct val="0"/>
        </a:spcAft>
        <a:buFont typeface="Arial" panose="020B0604020202020204" pitchFamily="34" charset="0"/>
        <a:buChar char="•"/>
        <a:defRPr sz="3000">
          <a:solidFill>
            <a:srgbClr val="0E3793"/>
          </a:solidFill>
          <a:latin typeface="+mn-lt"/>
          <a:ea typeface="+mn-ea"/>
        </a:defRPr>
      </a:lvl5pPr>
      <a:lvl6pPr marL="2514600" indent="-228600" algn="l" rtl="0" eaLnBrk="1" fontAlgn="base" hangingPunct="1">
        <a:spcBef>
          <a:spcPct val="20000"/>
        </a:spcBef>
        <a:spcAft>
          <a:spcPct val="0"/>
        </a:spcAft>
        <a:buChar char="»"/>
        <a:defRPr sz="1400">
          <a:solidFill>
            <a:srgbClr val="00408D"/>
          </a:solidFill>
          <a:latin typeface="+mn-lt"/>
          <a:ea typeface="+mn-ea"/>
        </a:defRPr>
      </a:lvl6pPr>
      <a:lvl7pPr marL="2971800" indent="-228600" algn="l" rtl="0" eaLnBrk="1" fontAlgn="base" hangingPunct="1">
        <a:spcBef>
          <a:spcPct val="20000"/>
        </a:spcBef>
        <a:spcAft>
          <a:spcPct val="0"/>
        </a:spcAft>
        <a:buChar char="»"/>
        <a:defRPr sz="1400">
          <a:solidFill>
            <a:srgbClr val="00408D"/>
          </a:solidFill>
          <a:latin typeface="+mn-lt"/>
          <a:ea typeface="+mn-ea"/>
        </a:defRPr>
      </a:lvl7pPr>
      <a:lvl8pPr marL="3429000" indent="-228600" algn="l" rtl="0" eaLnBrk="1" fontAlgn="base" hangingPunct="1">
        <a:spcBef>
          <a:spcPct val="20000"/>
        </a:spcBef>
        <a:spcAft>
          <a:spcPct val="0"/>
        </a:spcAft>
        <a:buChar char="»"/>
        <a:defRPr sz="1400">
          <a:solidFill>
            <a:srgbClr val="00408D"/>
          </a:solidFill>
          <a:latin typeface="+mn-lt"/>
          <a:ea typeface="+mn-ea"/>
        </a:defRPr>
      </a:lvl8pPr>
      <a:lvl9pPr marL="3886200" indent="-228600" algn="l" rtl="0" eaLnBrk="1" fontAlgn="base" hangingPunct="1">
        <a:spcBef>
          <a:spcPct val="20000"/>
        </a:spcBef>
        <a:spcAft>
          <a:spcPct val="0"/>
        </a:spcAft>
        <a:buChar char="»"/>
        <a:defRPr sz="1400">
          <a:solidFill>
            <a:srgbClr val="00408D"/>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chart" Target="../charts/chart6.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9.pn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chart" Target="../charts/chart8.xml"/><Relationship Id="rId7" Type="http://schemas.openxmlformats.org/officeDocument/2006/relationships/image" Target="../media/image12.png"/><Relationship Id="rId12" Type="http://schemas.openxmlformats.org/officeDocument/2006/relationships/image" Target="../media/image18.svg"/><Relationship Id="rId2" Type="http://schemas.openxmlformats.org/officeDocument/2006/relationships/notesSlide" Target="../notesSlides/notesSlide7.xml"/><Relationship Id="rId1" Type="http://schemas.openxmlformats.org/officeDocument/2006/relationships/slideLayout" Target="../slideLayouts/slideLayout14.xml"/><Relationship Id="rId6" Type="http://schemas.openxmlformats.org/officeDocument/2006/relationships/image" Target="../media/image12.svg"/><Relationship Id="rId11" Type="http://schemas.openxmlformats.org/officeDocument/2006/relationships/image" Target="../media/image14.png"/><Relationship Id="rId5" Type="http://schemas.openxmlformats.org/officeDocument/2006/relationships/image" Target="../media/image11.png"/><Relationship Id="rId10" Type="http://schemas.openxmlformats.org/officeDocument/2006/relationships/image" Target="../media/image16.svg"/><Relationship Id="rId4" Type="http://schemas.openxmlformats.org/officeDocument/2006/relationships/image" Target="../media/image10.png"/><Relationship Id="rId9"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21.svg"/><Relationship Id="rId2" Type="http://schemas.openxmlformats.org/officeDocument/2006/relationships/notesSlide" Target="../notesSlides/notesSlide8.xml"/><Relationship Id="rId1" Type="http://schemas.openxmlformats.org/officeDocument/2006/relationships/slideLayout" Target="../slideLayouts/slideLayout14.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6.svg"/></Relationships>
</file>

<file path=ppt/slides/_rels/slide15.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chart" Target="../charts/chart9.xml"/><Relationship Id="rId7"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14.xml"/><Relationship Id="rId6" Type="http://schemas.openxmlformats.org/officeDocument/2006/relationships/image" Target="../media/image23.svg"/><Relationship Id="rId5" Type="http://schemas.openxmlformats.org/officeDocument/2006/relationships/image" Target="../media/image17.png"/><Relationship Id="rId10" Type="http://schemas.openxmlformats.org/officeDocument/2006/relationships/image" Target="../media/image21.svg"/><Relationship Id="rId4" Type="http://schemas.openxmlformats.org/officeDocument/2006/relationships/chart" Target="../charts/chart10.xml"/><Relationship Id="rId9" Type="http://schemas.openxmlformats.org/officeDocument/2006/relationships/image" Target="../media/image16.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23.png"/><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3.xml"/><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3.xml"/><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hyperlink" Target="https://bit.ly/VA2026SHSP" TargetMode="External"/><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descr="Presentation Date">
            <a:extLst>
              <a:ext uri="{FF2B5EF4-FFF2-40B4-BE49-F238E27FC236}">
                <a16:creationId xmlns:a16="http://schemas.microsoft.com/office/drawing/2014/main" id="{7C1AA05D-D1A9-148E-3031-9D9A7988F0FC}"/>
              </a:ext>
            </a:extLst>
          </p:cNvPr>
          <p:cNvSpPr>
            <a:spLocks noGrp="1"/>
          </p:cNvSpPr>
          <p:nvPr>
            <p:ph type="body" idx="11"/>
          </p:nvPr>
        </p:nvSpPr>
        <p:spPr/>
        <p:txBody>
          <a:bodyPr/>
          <a:lstStyle/>
          <a:p>
            <a:r>
              <a:rPr lang="en-US" dirty="0"/>
              <a:t>November 2023</a:t>
            </a:r>
          </a:p>
        </p:txBody>
      </p:sp>
      <p:sp>
        <p:nvSpPr>
          <p:cNvPr id="6" name="Title 1">
            <a:extLst>
              <a:ext uri="{FF2B5EF4-FFF2-40B4-BE49-F238E27FC236}">
                <a16:creationId xmlns:a16="http://schemas.microsoft.com/office/drawing/2014/main" id="{61997012-5AC7-BE74-041B-743B6A766520}"/>
              </a:ext>
            </a:extLst>
          </p:cNvPr>
          <p:cNvSpPr>
            <a:spLocks noGrp="1"/>
          </p:cNvSpPr>
          <p:nvPr>
            <p:ph type="title"/>
          </p:nvPr>
        </p:nvSpPr>
        <p:spPr>
          <a:xfrm>
            <a:off x="722327" y="2521098"/>
            <a:ext cx="10923587" cy="1079500"/>
          </a:xfrm>
        </p:spPr>
        <p:txBody>
          <a:bodyPr/>
          <a:lstStyle/>
          <a:p>
            <a:r>
              <a:rPr lang="en-US" dirty="0"/>
              <a:t>Pedestrian safety factors &amp; actions</a:t>
            </a:r>
          </a:p>
        </p:txBody>
      </p:sp>
      <p:sp>
        <p:nvSpPr>
          <p:cNvPr id="7" name="Text Placeholder 2">
            <a:extLst>
              <a:ext uri="{FF2B5EF4-FFF2-40B4-BE49-F238E27FC236}">
                <a16:creationId xmlns:a16="http://schemas.microsoft.com/office/drawing/2014/main" id="{F431920F-AB5E-9832-7F40-462FFD3E87AD}"/>
              </a:ext>
            </a:extLst>
          </p:cNvPr>
          <p:cNvSpPr>
            <a:spLocks noGrp="1"/>
          </p:cNvSpPr>
          <p:nvPr>
            <p:ph type="body" idx="1"/>
          </p:nvPr>
        </p:nvSpPr>
        <p:spPr>
          <a:xfrm>
            <a:off x="1023938" y="5486400"/>
            <a:ext cx="6697662" cy="381000"/>
          </a:xfrm>
        </p:spPr>
        <p:txBody>
          <a:bodyPr/>
          <a:lstStyle/>
          <a:p>
            <a:r>
              <a:rPr lang="en-US" dirty="0"/>
              <a:t>Stephen Read, P.E. </a:t>
            </a:r>
          </a:p>
        </p:txBody>
      </p:sp>
    </p:spTree>
    <p:extLst>
      <p:ext uri="{BB962C8B-B14F-4D97-AF65-F5344CB8AC3E}">
        <p14:creationId xmlns:p14="http://schemas.microsoft.com/office/powerpoint/2010/main" val="328342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3BA2CA0-9EE9-6723-A192-E7B3DEBB24EC}"/>
              </a:ext>
            </a:extLst>
          </p:cNvPr>
          <p:cNvSpPr>
            <a:spLocks noGrp="1"/>
          </p:cNvSpPr>
          <p:nvPr>
            <p:ph idx="1"/>
          </p:nvPr>
        </p:nvSpPr>
        <p:spPr>
          <a:xfrm>
            <a:off x="1419225" y="1416702"/>
            <a:ext cx="8696325" cy="4686015"/>
          </a:xfrm>
        </p:spPr>
        <p:txBody>
          <a:bodyPr/>
          <a:lstStyle/>
          <a:p>
            <a:r>
              <a:rPr lang="en-US" dirty="0"/>
              <a:t>About 1 in 3 pedestrians </a:t>
            </a:r>
          </a:p>
          <a:p>
            <a:r>
              <a:rPr lang="en-US" dirty="0"/>
              <a:t>and 1 in 4 bicyclists </a:t>
            </a:r>
          </a:p>
          <a:p>
            <a:r>
              <a:rPr lang="en-US" dirty="0"/>
              <a:t>hit by motorists were killed or seriously injured</a:t>
            </a:r>
          </a:p>
          <a:p>
            <a:endParaRPr lang="en-US" dirty="0"/>
          </a:p>
          <a:p>
            <a:r>
              <a:rPr lang="en-US" dirty="0"/>
              <a:t>On average, nearly 2 VRUs were killed or seriously injured every day</a:t>
            </a:r>
          </a:p>
          <a:p>
            <a:endParaRPr lang="en-US" dirty="0"/>
          </a:p>
          <a:p>
            <a:r>
              <a:rPr lang="en-US" dirty="0"/>
              <a:t>VRU involved crashes are 1.7 percent of all crashes, but are 16 percent of fatalities</a:t>
            </a:r>
          </a:p>
          <a:p>
            <a:endParaRPr lang="en-US" dirty="0"/>
          </a:p>
        </p:txBody>
      </p:sp>
      <p:sp>
        <p:nvSpPr>
          <p:cNvPr id="3" name="Footer Placeholder 2">
            <a:extLst>
              <a:ext uri="{FF2B5EF4-FFF2-40B4-BE49-F238E27FC236}">
                <a16:creationId xmlns:a16="http://schemas.microsoft.com/office/drawing/2014/main" id="{C4B1A1AF-4FC9-AB54-BE98-3F5FC027D00F}"/>
              </a:ext>
            </a:extLst>
          </p:cNvPr>
          <p:cNvSpPr>
            <a:spLocks noGrp="1"/>
          </p:cNvSpPr>
          <p:nvPr>
            <p:ph type="ftr" sz="quarter" idx="11"/>
          </p:nvPr>
        </p:nvSpPr>
        <p:spPr/>
        <p:txBody>
          <a:bodyPr/>
          <a:lstStyle/>
          <a:p>
            <a:r>
              <a:rPr lang="en-US"/>
              <a:t>Virginia Department of Transportation</a:t>
            </a:r>
          </a:p>
        </p:txBody>
      </p:sp>
      <p:sp>
        <p:nvSpPr>
          <p:cNvPr id="4" name="Slide Number Placeholder 3">
            <a:extLst>
              <a:ext uri="{FF2B5EF4-FFF2-40B4-BE49-F238E27FC236}">
                <a16:creationId xmlns:a16="http://schemas.microsoft.com/office/drawing/2014/main" id="{C6AC99E4-343F-C396-4328-6697BC1C6F7A}"/>
              </a:ext>
            </a:extLst>
          </p:cNvPr>
          <p:cNvSpPr>
            <a:spLocks noGrp="1"/>
          </p:cNvSpPr>
          <p:nvPr>
            <p:ph type="sldNum" sz="quarter" idx="10"/>
          </p:nvPr>
        </p:nvSpPr>
        <p:spPr/>
        <p:txBody>
          <a:bodyPr/>
          <a:lstStyle/>
          <a:p>
            <a:fld id="{F1C50022-7F7F-8A41-BE68-AD46EB030B1B}" type="slidenum">
              <a:rPr lang="en-US" smtClean="0"/>
              <a:pPr/>
              <a:t>9</a:t>
            </a:fld>
            <a:endParaRPr lang="en-US"/>
          </a:p>
        </p:txBody>
      </p:sp>
      <p:sp>
        <p:nvSpPr>
          <p:cNvPr id="5" name="Title 4">
            <a:extLst>
              <a:ext uri="{FF2B5EF4-FFF2-40B4-BE49-F238E27FC236}">
                <a16:creationId xmlns:a16="http://schemas.microsoft.com/office/drawing/2014/main" id="{69AA64BD-73D3-2682-4753-1A8B91D5E77A}"/>
              </a:ext>
            </a:extLst>
          </p:cNvPr>
          <p:cNvSpPr>
            <a:spLocks noGrp="1"/>
          </p:cNvSpPr>
          <p:nvPr>
            <p:ph type="title"/>
          </p:nvPr>
        </p:nvSpPr>
        <p:spPr/>
        <p:txBody>
          <a:bodyPr/>
          <a:lstStyle/>
          <a:p>
            <a:r>
              <a:rPr lang="en-US" dirty="0"/>
              <a:t>VRU Injury Proportions (2018-2022)</a:t>
            </a:r>
          </a:p>
        </p:txBody>
      </p:sp>
      <p:graphicFrame>
        <p:nvGraphicFramePr>
          <p:cNvPr id="8" name="Chart 7">
            <a:extLst>
              <a:ext uri="{FF2B5EF4-FFF2-40B4-BE49-F238E27FC236}">
                <a16:creationId xmlns:a16="http://schemas.microsoft.com/office/drawing/2014/main" id="{B1D081F0-A836-946D-60E4-E5EFECB6773E}"/>
              </a:ext>
            </a:extLst>
          </p:cNvPr>
          <p:cNvGraphicFramePr/>
          <p:nvPr>
            <p:extLst>
              <p:ext uri="{D42A27DB-BD31-4B8C-83A1-F6EECF244321}">
                <p14:modId xmlns:p14="http://schemas.microsoft.com/office/powerpoint/2010/main" val="2554895203"/>
              </p:ext>
            </p:extLst>
          </p:nvPr>
        </p:nvGraphicFramePr>
        <p:xfrm>
          <a:off x="12903156" y="707979"/>
          <a:ext cx="956178" cy="91938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Chart 8">
            <a:extLst>
              <a:ext uri="{FF2B5EF4-FFF2-40B4-BE49-F238E27FC236}">
                <a16:creationId xmlns:a16="http://schemas.microsoft.com/office/drawing/2014/main" id="{EF6E376F-2E7F-C350-BEBF-7483E21E3751}"/>
              </a:ext>
            </a:extLst>
          </p:cNvPr>
          <p:cNvGraphicFramePr/>
          <p:nvPr>
            <p:extLst>
              <p:ext uri="{D42A27DB-BD31-4B8C-83A1-F6EECF244321}">
                <p14:modId xmlns:p14="http://schemas.microsoft.com/office/powerpoint/2010/main" val="1375541149"/>
              </p:ext>
            </p:extLst>
          </p:nvPr>
        </p:nvGraphicFramePr>
        <p:xfrm>
          <a:off x="13010239" y="1627365"/>
          <a:ext cx="956178" cy="919386"/>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284890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BEEA615E-0147-FB44-4958-70BFD3C52746}"/>
              </a:ext>
            </a:extLst>
          </p:cNvPr>
          <p:cNvSpPr>
            <a:spLocks noGrp="1"/>
          </p:cNvSpPr>
          <p:nvPr>
            <p:ph type="ftr" sz="quarter" idx="11"/>
          </p:nvPr>
        </p:nvSpPr>
        <p:spPr/>
        <p:txBody>
          <a:bodyPr/>
          <a:lstStyle/>
          <a:p>
            <a:r>
              <a:rPr lang="en-US"/>
              <a:t>Virginia Department of Transportation</a:t>
            </a:r>
          </a:p>
        </p:txBody>
      </p:sp>
      <p:sp>
        <p:nvSpPr>
          <p:cNvPr id="5" name="Slide Number Placeholder 4">
            <a:extLst>
              <a:ext uri="{FF2B5EF4-FFF2-40B4-BE49-F238E27FC236}">
                <a16:creationId xmlns:a16="http://schemas.microsoft.com/office/drawing/2014/main" id="{AC10C574-0750-E9AD-00EE-BBD02F5AEC9E}"/>
              </a:ext>
            </a:extLst>
          </p:cNvPr>
          <p:cNvSpPr>
            <a:spLocks noGrp="1"/>
          </p:cNvSpPr>
          <p:nvPr>
            <p:ph type="sldNum" sz="quarter" idx="10"/>
          </p:nvPr>
        </p:nvSpPr>
        <p:spPr/>
        <p:txBody>
          <a:bodyPr/>
          <a:lstStyle/>
          <a:p>
            <a:fld id="{F1C50022-7F7F-8A41-BE68-AD46EB030B1B}" type="slidenum">
              <a:rPr lang="en-US" smtClean="0"/>
              <a:pPr/>
              <a:t>10</a:t>
            </a:fld>
            <a:endParaRPr lang="en-US"/>
          </a:p>
        </p:txBody>
      </p:sp>
      <p:sp>
        <p:nvSpPr>
          <p:cNvPr id="6" name="Title 3">
            <a:extLst>
              <a:ext uri="{FF2B5EF4-FFF2-40B4-BE49-F238E27FC236}">
                <a16:creationId xmlns:a16="http://schemas.microsoft.com/office/drawing/2014/main" id="{3BE83C1C-E5F4-7AF4-4E74-81059BE61BB3}"/>
              </a:ext>
            </a:extLst>
          </p:cNvPr>
          <p:cNvSpPr>
            <a:spLocks noGrp="1"/>
          </p:cNvSpPr>
          <p:nvPr>
            <p:ph type="title"/>
          </p:nvPr>
        </p:nvSpPr>
        <p:spPr>
          <a:xfrm>
            <a:off x="0" y="0"/>
            <a:ext cx="12192000" cy="919163"/>
          </a:xfrm>
        </p:spPr>
        <p:txBody>
          <a:bodyPr/>
          <a:lstStyle/>
          <a:p>
            <a:r>
              <a:rPr lang="en-US" dirty="0"/>
              <a:t>Focus: Pedestrian Crashes</a:t>
            </a:r>
            <a:br>
              <a:rPr lang="en-US" dirty="0"/>
            </a:br>
            <a:r>
              <a:rPr lang="en-US" dirty="0"/>
              <a:t>2018 - 2022 Pedestrian Fatalities by Cities and Counties</a:t>
            </a:r>
          </a:p>
        </p:txBody>
      </p:sp>
      <p:pic>
        <p:nvPicPr>
          <p:cNvPr id="7" name="Picture 6">
            <a:extLst>
              <a:ext uri="{FF2B5EF4-FFF2-40B4-BE49-F238E27FC236}">
                <a16:creationId xmlns:a16="http://schemas.microsoft.com/office/drawing/2014/main" id="{0EF5BBB7-4A85-58EB-993B-498B5ABFF719}"/>
              </a:ext>
            </a:extLst>
          </p:cNvPr>
          <p:cNvPicPr>
            <a:picLocks noChangeAspect="1"/>
          </p:cNvPicPr>
          <p:nvPr/>
        </p:nvPicPr>
        <p:blipFill>
          <a:blip r:embed="rId3"/>
          <a:stretch>
            <a:fillRect/>
          </a:stretch>
        </p:blipFill>
        <p:spPr>
          <a:xfrm>
            <a:off x="3349639" y="2226851"/>
            <a:ext cx="8674750" cy="3943997"/>
          </a:xfrm>
          <a:prstGeom prst="rect">
            <a:avLst/>
          </a:prstGeom>
        </p:spPr>
      </p:pic>
      <p:pic>
        <p:nvPicPr>
          <p:cNvPr id="8" name="Picture 7">
            <a:extLst>
              <a:ext uri="{FF2B5EF4-FFF2-40B4-BE49-F238E27FC236}">
                <a16:creationId xmlns:a16="http://schemas.microsoft.com/office/drawing/2014/main" id="{A00B311C-DD4A-85DF-9583-85A1890996A3}"/>
              </a:ext>
            </a:extLst>
          </p:cNvPr>
          <p:cNvPicPr>
            <a:picLocks noChangeAspect="1"/>
          </p:cNvPicPr>
          <p:nvPr/>
        </p:nvPicPr>
        <p:blipFill>
          <a:blip r:embed="rId4"/>
          <a:stretch>
            <a:fillRect/>
          </a:stretch>
        </p:blipFill>
        <p:spPr>
          <a:xfrm>
            <a:off x="3648743" y="1550523"/>
            <a:ext cx="3056857" cy="2278577"/>
          </a:xfrm>
          <a:prstGeom prst="rect">
            <a:avLst/>
          </a:prstGeom>
        </p:spPr>
      </p:pic>
      <p:sp>
        <p:nvSpPr>
          <p:cNvPr id="9" name="TextBox 8">
            <a:extLst>
              <a:ext uri="{FF2B5EF4-FFF2-40B4-BE49-F238E27FC236}">
                <a16:creationId xmlns:a16="http://schemas.microsoft.com/office/drawing/2014/main" id="{7BA616B4-F4F5-4651-2E83-D88FF7E6FDD8}"/>
              </a:ext>
            </a:extLst>
          </p:cNvPr>
          <p:cNvSpPr txBox="1"/>
          <p:nvPr/>
        </p:nvSpPr>
        <p:spPr>
          <a:xfrm>
            <a:off x="7946655" y="1518128"/>
            <a:ext cx="1886857" cy="523220"/>
          </a:xfrm>
          <a:prstGeom prst="rect">
            <a:avLst/>
          </a:prstGeom>
          <a:solidFill>
            <a:srgbClr val="FFFF00"/>
          </a:solidFill>
          <a:ln w="28575">
            <a:solidFill>
              <a:srgbClr val="4472C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atin typeface="Arial"/>
                <a:ea typeface="ＭＳ Ｐゴシック"/>
                <a:cs typeface="Arial"/>
              </a:rPr>
              <a:t>657 Total</a:t>
            </a:r>
            <a:endParaRPr lang="en-US">
              <a:cs typeface="Arial" charset="0"/>
            </a:endParaRPr>
          </a:p>
        </p:txBody>
      </p:sp>
      <p:pic>
        <p:nvPicPr>
          <p:cNvPr id="10" name="Picture 9">
            <a:extLst>
              <a:ext uri="{FF2B5EF4-FFF2-40B4-BE49-F238E27FC236}">
                <a16:creationId xmlns:a16="http://schemas.microsoft.com/office/drawing/2014/main" id="{234A2806-FCCC-A8A7-419E-B7C39A71D0D4}"/>
              </a:ext>
            </a:extLst>
          </p:cNvPr>
          <p:cNvPicPr>
            <a:picLocks noChangeAspect="1"/>
          </p:cNvPicPr>
          <p:nvPr/>
        </p:nvPicPr>
        <p:blipFill>
          <a:blip r:embed="rId5"/>
          <a:stretch>
            <a:fillRect/>
          </a:stretch>
        </p:blipFill>
        <p:spPr>
          <a:xfrm>
            <a:off x="441273" y="1655946"/>
            <a:ext cx="3177815" cy="2278577"/>
          </a:xfrm>
          <a:prstGeom prst="rect">
            <a:avLst/>
          </a:prstGeom>
        </p:spPr>
      </p:pic>
      <p:sp>
        <p:nvSpPr>
          <p:cNvPr id="11" name="TextBox 10">
            <a:extLst>
              <a:ext uri="{FF2B5EF4-FFF2-40B4-BE49-F238E27FC236}">
                <a16:creationId xmlns:a16="http://schemas.microsoft.com/office/drawing/2014/main" id="{781EFE8A-30E8-31FA-BEC0-822BDE1C350A}"/>
              </a:ext>
            </a:extLst>
          </p:cNvPr>
          <p:cNvSpPr txBox="1"/>
          <p:nvPr/>
        </p:nvSpPr>
        <p:spPr>
          <a:xfrm>
            <a:off x="470928" y="3934523"/>
            <a:ext cx="3177815" cy="307777"/>
          </a:xfrm>
          <a:prstGeom prst="rect">
            <a:avLst/>
          </a:prstGeom>
          <a:noFill/>
        </p:spPr>
        <p:txBody>
          <a:bodyPr wrap="square" rtlCol="0">
            <a:spAutoFit/>
          </a:bodyPr>
          <a:lstStyle/>
          <a:p>
            <a:r>
              <a:rPr lang="en-US" sz="1400" dirty="0"/>
              <a:t>Statewide pedestrian fatalities by year</a:t>
            </a:r>
          </a:p>
        </p:txBody>
      </p:sp>
      <p:sp>
        <p:nvSpPr>
          <p:cNvPr id="12" name="TextBox 11">
            <a:extLst>
              <a:ext uri="{FF2B5EF4-FFF2-40B4-BE49-F238E27FC236}">
                <a16:creationId xmlns:a16="http://schemas.microsoft.com/office/drawing/2014/main" id="{6BC370BC-B2B6-CE97-64C8-DB97F52804AC}"/>
              </a:ext>
            </a:extLst>
          </p:cNvPr>
          <p:cNvSpPr txBox="1"/>
          <p:nvPr/>
        </p:nvSpPr>
        <p:spPr>
          <a:xfrm>
            <a:off x="3813594" y="3937240"/>
            <a:ext cx="2664214" cy="523220"/>
          </a:xfrm>
          <a:prstGeom prst="rect">
            <a:avLst/>
          </a:prstGeom>
          <a:noFill/>
        </p:spPr>
        <p:txBody>
          <a:bodyPr wrap="square" rtlCol="0">
            <a:spAutoFit/>
          </a:bodyPr>
          <a:lstStyle/>
          <a:p>
            <a:r>
              <a:rPr lang="en-US" sz="1400"/>
              <a:t>Localities with highest fatalities- 2018-2022 totals</a:t>
            </a:r>
          </a:p>
        </p:txBody>
      </p:sp>
      <p:sp>
        <p:nvSpPr>
          <p:cNvPr id="2" name="TextBox 1">
            <a:extLst>
              <a:ext uri="{FF2B5EF4-FFF2-40B4-BE49-F238E27FC236}">
                <a16:creationId xmlns:a16="http://schemas.microsoft.com/office/drawing/2014/main" id="{9F27C692-DECD-670C-A347-1943150089F1}"/>
              </a:ext>
            </a:extLst>
          </p:cNvPr>
          <p:cNvSpPr txBox="1"/>
          <p:nvPr/>
        </p:nvSpPr>
        <p:spPr>
          <a:xfrm>
            <a:off x="403585" y="4534325"/>
            <a:ext cx="3969223" cy="707886"/>
          </a:xfrm>
          <a:prstGeom prst="rect">
            <a:avLst/>
          </a:prstGeom>
          <a:solidFill>
            <a:sysClr val="window" lastClr="FFFFFF">
              <a:lumMod val="95000"/>
            </a:sysClr>
          </a:solidFill>
          <a:effectLst>
            <a:outerShdw blurRad="50800" dist="38100" dir="2700000" algn="tl" rotWithShape="0">
              <a:prstClr val="black">
                <a:alpha val="40000"/>
              </a:prstClr>
            </a:outerShdw>
          </a:effectLst>
        </p:spPr>
        <p:txBody>
          <a:bodyPr wrap="square">
            <a:spAutoFit/>
          </a:bodyPr>
          <a:lstStyle>
            <a:defPPr>
              <a:defRPr lang="en-US"/>
            </a:defPPr>
            <a:lvl1pPr marL="342900" marR="0" lvl="0" indent="-342900" defTabSz="914400" eaLnBrk="1" fontAlgn="auto" latinLnBrk="0" hangingPunct="1">
              <a:lnSpc>
                <a:spcPct val="100000"/>
              </a:lnSpc>
              <a:spcBef>
                <a:spcPts val="0"/>
              </a:spcBef>
              <a:spcAft>
                <a:spcPts val="0"/>
              </a:spcAft>
              <a:buClrTx/>
              <a:buSzTx/>
              <a:buFont typeface="Wingdings" panose="05000000000000000000" pitchFamily="2" charset="2"/>
              <a:buChar char="Ø"/>
              <a:tabLst/>
              <a:defRPr kumimoji="0" sz="1600" b="0" i="0" u="none" strike="noStrike" kern="0" cap="none" spc="0" normalizeH="0" baseline="0">
                <a:ln>
                  <a:noFill/>
                </a:ln>
                <a:solidFill>
                  <a:srgbClr val="00408D"/>
                </a:solidFill>
                <a:effectLst/>
                <a:uLnTx/>
                <a:uFillTx/>
              </a:defRPr>
            </a:lvl1pPr>
          </a:lstStyle>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0" lang="en-US" sz="2000" b="0" i="0" u="none" strike="noStrike" kern="0" cap="none" spc="0" normalizeH="0" baseline="0" noProof="0" dirty="0">
                <a:ln>
                  <a:noFill/>
                </a:ln>
                <a:solidFill>
                  <a:srgbClr val="005191"/>
                </a:solidFill>
                <a:effectLst/>
                <a:uLnTx/>
                <a:uFillTx/>
                <a:latin typeface="Arial Black" panose="020B0A04020102020204" pitchFamily="34" charset="0"/>
                <a:ea typeface="ＭＳ Ｐゴシック"/>
                <a:cs typeface="Arial"/>
              </a:rPr>
              <a:t>132 pedestrian fatalities per year on average</a:t>
            </a:r>
          </a:p>
        </p:txBody>
      </p:sp>
    </p:spTree>
    <p:extLst>
      <p:ext uri="{BB962C8B-B14F-4D97-AF65-F5344CB8AC3E}">
        <p14:creationId xmlns:p14="http://schemas.microsoft.com/office/powerpoint/2010/main" val="2448376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877AD4AD-8D96-E8D1-93E2-0DFFF35516CF}"/>
              </a:ext>
            </a:extLst>
          </p:cNvPr>
          <p:cNvSpPr>
            <a:spLocks noGrp="1"/>
          </p:cNvSpPr>
          <p:nvPr>
            <p:ph type="ftr" sz="quarter" idx="11"/>
          </p:nvPr>
        </p:nvSpPr>
        <p:spPr/>
        <p:txBody>
          <a:bodyPr/>
          <a:lstStyle/>
          <a:p>
            <a:r>
              <a:rPr lang="en-US"/>
              <a:t>Virginia Department of Transportation</a:t>
            </a:r>
          </a:p>
        </p:txBody>
      </p:sp>
      <p:sp>
        <p:nvSpPr>
          <p:cNvPr id="4" name="Slide Number Placeholder 3">
            <a:extLst>
              <a:ext uri="{FF2B5EF4-FFF2-40B4-BE49-F238E27FC236}">
                <a16:creationId xmlns:a16="http://schemas.microsoft.com/office/drawing/2014/main" id="{12E91C06-01C5-449F-813E-791FDB03A821}"/>
              </a:ext>
            </a:extLst>
          </p:cNvPr>
          <p:cNvSpPr>
            <a:spLocks noGrp="1"/>
          </p:cNvSpPr>
          <p:nvPr>
            <p:ph type="sldNum" sz="quarter" idx="10"/>
          </p:nvPr>
        </p:nvSpPr>
        <p:spPr/>
        <p:txBody>
          <a:bodyPr/>
          <a:lstStyle/>
          <a:p>
            <a:fld id="{F1C50022-7F7F-8A41-BE68-AD46EB030B1B}" type="slidenum">
              <a:rPr lang="en-US" smtClean="0"/>
              <a:pPr/>
              <a:t>11</a:t>
            </a:fld>
            <a:endParaRPr lang="en-US"/>
          </a:p>
        </p:txBody>
      </p:sp>
      <p:sp>
        <p:nvSpPr>
          <p:cNvPr id="5" name="Title 4">
            <a:extLst>
              <a:ext uri="{FF2B5EF4-FFF2-40B4-BE49-F238E27FC236}">
                <a16:creationId xmlns:a16="http://schemas.microsoft.com/office/drawing/2014/main" id="{8A551C1C-CB9A-19E1-5B3E-C4572E95B593}"/>
              </a:ext>
            </a:extLst>
          </p:cNvPr>
          <p:cNvSpPr>
            <a:spLocks noGrp="1"/>
          </p:cNvSpPr>
          <p:nvPr>
            <p:ph type="title"/>
          </p:nvPr>
        </p:nvSpPr>
        <p:spPr/>
        <p:txBody>
          <a:bodyPr/>
          <a:lstStyle/>
          <a:p>
            <a:r>
              <a:rPr lang="en-US"/>
              <a:t>Who:  Pedestrian Fatalities by Age </a:t>
            </a:r>
          </a:p>
        </p:txBody>
      </p:sp>
      <p:graphicFrame>
        <p:nvGraphicFramePr>
          <p:cNvPr id="12" name="Content Placeholder 7">
            <a:extLst>
              <a:ext uri="{FF2B5EF4-FFF2-40B4-BE49-F238E27FC236}">
                <a16:creationId xmlns:a16="http://schemas.microsoft.com/office/drawing/2014/main" id="{CDBF4E6A-E7EC-47D2-A0B8-51693529425E}"/>
              </a:ext>
            </a:extLst>
          </p:cNvPr>
          <p:cNvGraphicFramePr>
            <a:graphicFrameLocks/>
          </p:cNvGraphicFramePr>
          <p:nvPr/>
        </p:nvGraphicFramePr>
        <p:xfrm>
          <a:off x="508000" y="1294718"/>
          <a:ext cx="11176000" cy="46863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172662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49A88CBE-9302-9785-5353-07756D2CBC79}"/>
              </a:ext>
            </a:extLst>
          </p:cNvPr>
          <p:cNvSpPr>
            <a:spLocks noGrp="1"/>
          </p:cNvSpPr>
          <p:nvPr>
            <p:ph type="ftr" sz="quarter" idx="1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0E3793"/>
                </a:solidFill>
                <a:effectLst/>
                <a:uLnTx/>
                <a:uFillTx/>
                <a:latin typeface="Arial" charset="0"/>
                <a:ea typeface="ＭＳ Ｐゴシック" pitchFamily="1" charset="-128"/>
                <a:cs typeface="+mn-cs"/>
              </a:rPr>
              <a:t>Virginia Department of Transportation</a:t>
            </a:r>
          </a:p>
        </p:txBody>
      </p:sp>
      <p:sp>
        <p:nvSpPr>
          <p:cNvPr id="4" name="Slide Number Placeholder 3">
            <a:extLst>
              <a:ext uri="{FF2B5EF4-FFF2-40B4-BE49-F238E27FC236}">
                <a16:creationId xmlns:a16="http://schemas.microsoft.com/office/drawing/2014/main" id="{14413E58-8EFF-2B60-AF34-E3A8F30949EB}"/>
              </a:ext>
            </a:extLst>
          </p:cNvPr>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1C50022-7F7F-8A41-BE68-AD46EB030B1B}" type="slidenum">
              <a:rPr kumimoji="0" lang="en-US" sz="1200" b="1" i="0" u="none" strike="noStrike" kern="1200" cap="none" spc="0" normalizeH="0" baseline="0" noProof="0" smtClean="0">
                <a:ln>
                  <a:noFill/>
                </a:ln>
                <a:solidFill>
                  <a:srgbClr val="0E3793"/>
                </a:solidFill>
                <a:effectLst/>
                <a:uLnTx/>
                <a:uFillTx/>
                <a:latin typeface="Arial" charset="0"/>
                <a:ea typeface="ＭＳ Ｐゴシック" pitchFamily="1"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12</a:t>
            </a:fld>
            <a:endParaRPr kumimoji="0" lang="en-US" sz="1200" b="1" i="0" u="none" strike="noStrike" kern="1200" cap="none" spc="0" normalizeH="0" baseline="0" noProof="0">
              <a:ln>
                <a:noFill/>
              </a:ln>
              <a:solidFill>
                <a:srgbClr val="0E3793"/>
              </a:solidFill>
              <a:effectLst/>
              <a:uLnTx/>
              <a:uFillTx/>
              <a:latin typeface="Arial" charset="0"/>
              <a:ea typeface="ＭＳ Ｐゴシック" pitchFamily="1" charset="-128"/>
              <a:cs typeface="+mn-cs"/>
            </a:endParaRPr>
          </a:p>
        </p:txBody>
      </p:sp>
      <p:sp>
        <p:nvSpPr>
          <p:cNvPr id="5" name="Title 4">
            <a:extLst>
              <a:ext uri="{FF2B5EF4-FFF2-40B4-BE49-F238E27FC236}">
                <a16:creationId xmlns:a16="http://schemas.microsoft.com/office/drawing/2014/main" id="{D710D3C4-4067-D427-7733-D6932B257645}"/>
              </a:ext>
            </a:extLst>
          </p:cNvPr>
          <p:cNvSpPr>
            <a:spLocks noGrp="1"/>
          </p:cNvSpPr>
          <p:nvPr>
            <p:ph type="title"/>
          </p:nvPr>
        </p:nvSpPr>
        <p:spPr/>
        <p:txBody>
          <a:bodyPr/>
          <a:lstStyle/>
          <a:p>
            <a:r>
              <a:rPr lang="en-US"/>
              <a:t>Where: Summary by System and Area Type</a:t>
            </a:r>
          </a:p>
        </p:txBody>
      </p:sp>
      <p:sp>
        <p:nvSpPr>
          <p:cNvPr id="6" name="TextBox 5">
            <a:extLst>
              <a:ext uri="{FF2B5EF4-FFF2-40B4-BE49-F238E27FC236}">
                <a16:creationId xmlns:a16="http://schemas.microsoft.com/office/drawing/2014/main" id="{67D9935B-B2C4-1C6B-3983-9A3204EB98A7}"/>
              </a:ext>
            </a:extLst>
          </p:cNvPr>
          <p:cNvSpPr txBox="1"/>
          <p:nvPr/>
        </p:nvSpPr>
        <p:spPr>
          <a:xfrm>
            <a:off x="1044016" y="4451703"/>
            <a:ext cx="5606519" cy="26161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100" b="0" i="1" u="none" strike="noStrike" kern="1200" cap="none" spc="0" normalizeH="0" baseline="0" noProof="0">
                <a:ln>
                  <a:noFill/>
                </a:ln>
                <a:solidFill>
                  <a:srgbClr val="FFFFFF">
                    <a:lumMod val="50000"/>
                  </a:srgbClr>
                </a:solidFill>
                <a:effectLst/>
                <a:uLnTx/>
                <a:uFillTx/>
                <a:latin typeface="Arial" charset="0"/>
                <a:ea typeface="ＭＳ Ｐゴシック" pitchFamily="1" charset="-128"/>
                <a:cs typeface="+mn-cs"/>
              </a:rPr>
              <a:t>Note: Work zone-related crashes are NOT included (total 643) for remaining analyses</a:t>
            </a:r>
          </a:p>
        </p:txBody>
      </p:sp>
      <p:grpSp>
        <p:nvGrpSpPr>
          <p:cNvPr id="8" name="Group 7">
            <a:extLst>
              <a:ext uri="{FF2B5EF4-FFF2-40B4-BE49-F238E27FC236}">
                <a16:creationId xmlns:a16="http://schemas.microsoft.com/office/drawing/2014/main" id="{407CB92C-49E7-0AD1-8B9D-8691C370B6D6}"/>
              </a:ext>
            </a:extLst>
          </p:cNvPr>
          <p:cNvGrpSpPr/>
          <p:nvPr/>
        </p:nvGrpSpPr>
        <p:grpSpPr>
          <a:xfrm>
            <a:off x="-67375" y="1558151"/>
            <a:ext cx="7126819" cy="2932473"/>
            <a:chOff x="228601" y="1359274"/>
            <a:chExt cx="6423468" cy="2447510"/>
          </a:xfrm>
        </p:grpSpPr>
        <p:graphicFrame>
          <p:nvGraphicFramePr>
            <p:cNvPr id="10" name="Chart 9">
              <a:extLst>
                <a:ext uri="{FF2B5EF4-FFF2-40B4-BE49-F238E27FC236}">
                  <a16:creationId xmlns:a16="http://schemas.microsoft.com/office/drawing/2014/main" id="{6D301D8C-FE4A-CAC4-8C68-5C89751E6AD7}"/>
                </a:ext>
              </a:extLst>
            </p:cNvPr>
            <p:cNvGraphicFramePr/>
            <p:nvPr>
              <p:extLst>
                <p:ext uri="{D42A27DB-BD31-4B8C-83A1-F6EECF244321}">
                  <p14:modId xmlns:p14="http://schemas.microsoft.com/office/powerpoint/2010/main" val="1868420657"/>
                </p:ext>
              </p:extLst>
            </p:nvPr>
          </p:nvGraphicFramePr>
          <p:xfrm>
            <a:off x="228601" y="1359274"/>
            <a:ext cx="5207530" cy="2447510"/>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Box 10">
              <a:extLst>
                <a:ext uri="{FF2B5EF4-FFF2-40B4-BE49-F238E27FC236}">
                  <a16:creationId xmlns:a16="http://schemas.microsoft.com/office/drawing/2014/main" id="{7FEDD3CB-8789-2DAA-FD47-81D2D7616229}"/>
                </a:ext>
              </a:extLst>
            </p:cNvPr>
            <p:cNvSpPr txBox="1"/>
            <p:nvPr/>
          </p:nvSpPr>
          <p:spPr>
            <a:xfrm>
              <a:off x="5236822" y="1533026"/>
              <a:ext cx="1415247" cy="308253"/>
            </a:xfrm>
            <a:prstGeom prst="rect">
              <a:avLst/>
            </a:prstGeom>
            <a:noFill/>
          </p:spPr>
          <p:txBody>
            <a:bodyPr wrap="square" lIns="91440" tIns="45720" rIns="91440" bIns="45720" rtlCol="0" anchor="t">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2D2015"/>
                  </a:solidFill>
                  <a:effectLst/>
                  <a:uLnTx/>
                  <a:uFillTx/>
                  <a:latin typeface="Arial"/>
                  <a:ea typeface="ＭＳ Ｐゴシック"/>
                  <a:cs typeface="Arial"/>
                </a:rPr>
                <a:t>236 (36%)</a:t>
              </a:r>
            </a:p>
          </p:txBody>
        </p:sp>
        <p:sp>
          <p:nvSpPr>
            <p:cNvPr id="15" name="TextBox 14">
              <a:extLst>
                <a:ext uri="{FF2B5EF4-FFF2-40B4-BE49-F238E27FC236}">
                  <a16:creationId xmlns:a16="http://schemas.microsoft.com/office/drawing/2014/main" id="{E6D1420A-3641-115A-34B9-55141A46215C}"/>
                </a:ext>
              </a:extLst>
            </p:cNvPr>
            <p:cNvSpPr txBox="1"/>
            <p:nvPr/>
          </p:nvSpPr>
          <p:spPr>
            <a:xfrm>
              <a:off x="5113225" y="1954864"/>
              <a:ext cx="1415247" cy="308253"/>
            </a:xfrm>
            <a:prstGeom prst="rect">
              <a:avLst/>
            </a:prstGeom>
            <a:noFill/>
          </p:spPr>
          <p:txBody>
            <a:bodyPr wrap="square" lIns="91440" tIns="45720" rIns="91440" bIns="45720" rtlCol="0" anchor="t">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2D2015"/>
                  </a:solidFill>
                  <a:effectLst/>
                  <a:uLnTx/>
                  <a:uFillTx/>
                  <a:latin typeface="Arial"/>
                  <a:ea typeface="ＭＳ Ｐゴシック"/>
                  <a:cs typeface="Arial"/>
                </a:rPr>
                <a:t>227 (35%)</a:t>
              </a:r>
            </a:p>
          </p:txBody>
        </p:sp>
        <p:sp>
          <p:nvSpPr>
            <p:cNvPr id="17" name="TextBox 16">
              <a:extLst>
                <a:ext uri="{FF2B5EF4-FFF2-40B4-BE49-F238E27FC236}">
                  <a16:creationId xmlns:a16="http://schemas.microsoft.com/office/drawing/2014/main" id="{3EAEC1DB-6485-404C-FB02-2484BF7DF60E}"/>
                </a:ext>
              </a:extLst>
            </p:cNvPr>
            <p:cNvSpPr txBox="1"/>
            <p:nvPr/>
          </p:nvSpPr>
          <p:spPr>
            <a:xfrm>
              <a:off x="3245182" y="2356043"/>
              <a:ext cx="1415247" cy="308253"/>
            </a:xfrm>
            <a:prstGeom prst="rect">
              <a:avLst/>
            </a:prstGeom>
            <a:noFill/>
          </p:spPr>
          <p:txBody>
            <a:bodyPr wrap="square" lIns="91440" tIns="45720" rIns="91440" bIns="45720" rtlCol="0" anchor="t">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2D2015"/>
                  </a:solidFill>
                  <a:effectLst/>
                  <a:uLnTx/>
                  <a:uFillTx/>
                  <a:latin typeface="Arial"/>
                  <a:ea typeface="ＭＳ Ｐゴシック"/>
                  <a:cs typeface="Arial"/>
                </a:rPr>
                <a:t>97 (15%)</a:t>
              </a:r>
            </a:p>
          </p:txBody>
        </p:sp>
        <p:sp>
          <p:nvSpPr>
            <p:cNvPr id="18" name="TextBox 17">
              <a:extLst>
                <a:ext uri="{FF2B5EF4-FFF2-40B4-BE49-F238E27FC236}">
                  <a16:creationId xmlns:a16="http://schemas.microsoft.com/office/drawing/2014/main" id="{1C5E3200-0BEF-6A41-F50E-0CB62A8AB1EA}"/>
                </a:ext>
              </a:extLst>
            </p:cNvPr>
            <p:cNvSpPr txBox="1"/>
            <p:nvPr/>
          </p:nvSpPr>
          <p:spPr>
            <a:xfrm>
              <a:off x="3049289" y="2771088"/>
              <a:ext cx="1415247" cy="308253"/>
            </a:xfrm>
            <a:prstGeom prst="rect">
              <a:avLst/>
            </a:prstGeom>
            <a:noFill/>
          </p:spPr>
          <p:txBody>
            <a:bodyPr wrap="square" lIns="91440" tIns="45720" rIns="91440" bIns="45720" rtlCol="0" anchor="t">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2D2015"/>
                  </a:solidFill>
                  <a:effectLst/>
                  <a:uLnTx/>
                  <a:uFillTx/>
                  <a:latin typeface="Arial"/>
                  <a:ea typeface="ＭＳ Ｐゴシック"/>
                  <a:cs typeface="Arial"/>
                </a:rPr>
                <a:t>83 (13%)</a:t>
              </a:r>
            </a:p>
          </p:txBody>
        </p:sp>
      </p:grpSp>
      <p:sp>
        <p:nvSpPr>
          <p:cNvPr id="23" name="Rectangle 22">
            <a:extLst>
              <a:ext uri="{FF2B5EF4-FFF2-40B4-BE49-F238E27FC236}">
                <a16:creationId xmlns:a16="http://schemas.microsoft.com/office/drawing/2014/main" id="{D8E1E2CB-FC47-E161-38F4-844618470D4D}"/>
              </a:ext>
            </a:extLst>
          </p:cNvPr>
          <p:cNvSpPr/>
          <p:nvPr/>
        </p:nvSpPr>
        <p:spPr bwMode="auto">
          <a:xfrm>
            <a:off x="6878720" y="1197850"/>
            <a:ext cx="5172685" cy="4979478"/>
          </a:xfrm>
          <a:prstGeom prst="rect">
            <a:avLst/>
          </a:prstGeom>
          <a:solidFill>
            <a:sysClr val="window" lastClr="FFFFFF">
              <a:lumMod val="95000"/>
            </a:sysClr>
          </a:solidFill>
          <a:effectLst>
            <a:outerShdw blurRad="50800" dist="38100" dir="2700000" algn="tl" rotWithShape="0">
              <a:prstClr val="black">
                <a:alpha val="40000"/>
              </a:prstClr>
            </a:outerShdw>
          </a:effectLst>
        </p:spPr>
        <p:txBody>
          <a:bodyPr wrap="square">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0" cap="none" spc="0" normalizeH="0" baseline="0" noProof="0">
              <a:ln>
                <a:noFill/>
              </a:ln>
              <a:solidFill>
                <a:srgbClr val="F47735"/>
              </a:solidFill>
              <a:effectLst/>
              <a:uLnTx/>
              <a:uFillTx/>
              <a:latin typeface="Arial Black" panose="020B0A04020102020204" pitchFamily="34" charset="0"/>
              <a:ea typeface="ＭＳ Ｐゴシック"/>
              <a:cs typeface="Arial"/>
            </a:endParaRPr>
          </a:p>
        </p:txBody>
      </p:sp>
      <p:sp>
        <p:nvSpPr>
          <p:cNvPr id="27" name="TextBox 26">
            <a:extLst>
              <a:ext uri="{FF2B5EF4-FFF2-40B4-BE49-F238E27FC236}">
                <a16:creationId xmlns:a16="http://schemas.microsoft.com/office/drawing/2014/main" id="{939D8D3A-4327-DA43-9D85-750BD4B25F65}"/>
              </a:ext>
            </a:extLst>
          </p:cNvPr>
          <p:cNvSpPr txBox="1"/>
          <p:nvPr/>
        </p:nvSpPr>
        <p:spPr>
          <a:xfrm>
            <a:off x="8424487" y="1289622"/>
            <a:ext cx="2336859" cy="769441"/>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50" normalizeH="0" baseline="0" noProof="0">
                <a:ln>
                  <a:noFill/>
                </a:ln>
                <a:solidFill>
                  <a:srgbClr val="F47735"/>
                </a:solidFill>
                <a:effectLst/>
                <a:uLnTx/>
                <a:uFillTx/>
                <a:latin typeface="Arial Black" panose="020B0A04020102020204" pitchFamily="34" charset="0"/>
                <a:ea typeface="ＭＳ Ｐゴシック" pitchFamily="1" charset="-128"/>
                <a:cs typeface="+mn-cs"/>
              </a:rPr>
              <a:t>18%</a:t>
            </a:r>
            <a:r>
              <a:rPr kumimoji="0" lang="en-US" sz="1600" b="0" i="0" u="none" strike="noStrike" kern="1200" cap="none" spc="0" normalizeH="0" baseline="0" noProof="0">
                <a:ln>
                  <a:noFill/>
                </a:ln>
                <a:solidFill>
                  <a:srgbClr val="F47735"/>
                </a:solidFill>
                <a:effectLst/>
                <a:uLnTx/>
                <a:uFillTx/>
                <a:latin typeface="Arial" charset="0"/>
                <a:ea typeface="ＭＳ Ｐゴシック" pitchFamily="1" charset="-128"/>
                <a:cs typeface="+mn-cs"/>
              </a:rPr>
              <a:t> </a:t>
            </a:r>
            <a:r>
              <a:rPr kumimoji="0" lang="en-US" sz="1600" b="0" i="0" u="none" strike="noStrike" kern="1200" cap="none" spc="0" normalizeH="0" baseline="0" noProof="0">
                <a:ln>
                  <a:noFill/>
                </a:ln>
                <a:solidFill>
                  <a:srgbClr val="2D2015"/>
                </a:solidFill>
                <a:effectLst/>
                <a:uLnTx/>
                <a:uFillTx/>
                <a:latin typeface="Arial" charset="0"/>
                <a:ea typeface="ＭＳ Ｐゴシック" pitchFamily="1" charset="-128"/>
                <a:cs typeface="+mn-cs"/>
              </a:rPr>
              <a:t>are rural roadway fatalities</a:t>
            </a:r>
            <a:endParaRPr kumimoji="0" lang="en-US" sz="2000" b="0" i="0" u="none" strike="noStrike" kern="1200" cap="none" spc="0" normalizeH="0" baseline="0" noProof="0">
              <a:ln>
                <a:noFill/>
              </a:ln>
              <a:solidFill>
                <a:srgbClr val="2D2015"/>
              </a:solidFill>
              <a:effectLst/>
              <a:uLnTx/>
              <a:uFillTx/>
              <a:latin typeface="Arial" charset="0"/>
              <a:ea typeface="ＭＳ Ｐゴシック" pitchFamily="1" charset="-128"/>
              <a:cs typeface="+mn-cs"/>
            </a:endParaRPr>
          </a:p>
        </p:txBody>
      </p:sp>
      <p:sp>
        <p:nvSpPr>
          <p:cNvPr id="31" name="TextBox 30">
            <a:extLst>
              <a:ext uri="{FF2B5EF4-FFF2-40B4-BE49-F238E27FC236}">
                <a16:creationId xmlns:a16="http://schemas.microsoft.com/office/drawing/2014/main" id="{7C3042BB-9B2B-4F8C-3ACE-D8F22353ECBC}"/>
              </a:ext>
            </a:extLst>
          </p:cNvPr>
          <p:cNvSpPr txBox="1"/>
          <p:nvPr/>
        </p:nvSpPr>
        <p:spPr>
          <a:xfrm>
            <a:off x="7438145" y="3435044"/>
            <a:ext cx="1688925" cy="769441"/>
          </a:xfrm>
          <a:prstGeom prst="rect">
            <a:avLst/>
          </a:prstGeom>
          <a:noFill/>
        </p:spPr>
        <p:txBody>
          <a:bodyPr wrap="squar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50" normalizeH="0" baseline="0" noProof="0">
                <a:ln>
                  <a:noFill/>
                </a:ln>
                <a:solidFill>
                  <a:srgbClr val="F47735"/>
                </a:solidFill>
                <a:effectLst/>
                <a:uLnTx/>
                <a:uFillTx/>
                <a:latin typeface="Arial Black" panose="020B0A04020102020204" pitchFamily="34" charset="0"/>
                <a:ea typeface="ＭＳ Ｐゴシック" pitchFamily="1" charset="-128"/>
                <a:cs typeface="+mn-cs"/>
              </a:rPr>
              <a:t>63%</a:t>
            </a:r>
            <a:r>
              <a:rPr kumimoji="0" lang="en-US" sz="1600" b="0" i="0" u="none" strike="noStrike" kern="1200" cap="none" spc="0" normalizeH="0" baseline="0" noProof="0">
                <a:ln>
                  <a:noFill/>
                </a:ln>
                <a:solidFill>
                  <a:srgbClr val="F47735"/>
                </a:solidFill>
                <a:effectLst/>
                <a:uLnTx/>
                <a:uFillTx/>
                <a:latin typeface="Arial" charset="0"/>
                <a:ea typeface="ＭＳ Ｐゴシック" pitchFamily="1" charset="-128"/>
                <a:cs typeface="+mn-cs"/>
              </a:rPr>
              <a:t> </a:t>
            </a:r>
            <a:r>
              <a:rPr kumimoji="0" lang="en-US" sz="1600" b="0" i="0" u="none" strike="noStrike" kern="1200" cap="none" spc="0" normalizeH="0" baseline="0" noProof="0">
                <a:ln>
                  <a:noFill/>
                </a:ln>
                <a:solidFill>
                  <a:srgbClr val="2D2015"/>
                </a:solidFill>
                <a:effectLst/>
                <a:uLnTx/>
                <a:uFillTx/>
                <a:latin typeface="Arial" charset="0"/>
                <a:ea typeface="ＭＳ Ｐゴシック" pitchFamily="1" charset="-128"/>
                <a:cs typeface="+mn-cs"/>
              </a:rPr>
              <a:t>are on </a:t>
            </a:r>
            <a:br>
              <a:rPr kumimoji="0" lang="en-US" sz="1600" b="0" i="0" u="none" strike="noStrike" kern="1200" cap="none" spc="0" normalizeH="0" baseline="0" noProof="0">
                <a:ln>
                  <a:noFill/>
                </a:ln>
                <a:solidFill>
                  <a:srgbClr val="2D2015"/>
                </a:solidFill>
                <a:effectLst/>
                <a:uLnTx/>
                <a:uFillTx/>
                <a:latin typeface="Arial" charset="0"/>
                <a:ea typeface="ＭＳ Ｐゴシック" pitchFamily="1" charset="-128"/>
                <a:cs typeface="+mn-cs"/>
              </a:rPr>
            </a:br>
            <a:r>
              <a:rPr kumimoji="0" lang="en-US" sz="1600" b="0" i="0" u="none" strike="noStrike" kern="1200" cap="none" spc="0" normalizeH="0" baseline="0" noProof="0">
                <a:ln>
                  <a:noFill/>
                </a:ln>
                <a:solidFill>
                  <a:srgbClr val="2D2015"/>
                </a:solidFill>
                <a:effectLst/>
                <a:uLnTx/>
                <a:uFillTx/>
                <a:latin typeface="Arial" charset="0"/>
                <a:ea typeface="ＭＳ Ｐゴシック" pitchFamily="1" charset="-128"/>
                <a:cs typeface="+mn-cs"/>
              </a:rPr>
              <a:t>VDOT roadways</a:t>
            </a:r>
            <a:endParaRPr kumimoji="0" lang="en-US" sz="2000" b="0" i="0" u="none" strike="noStrike" kern="1200" cap="none" spc="0" normalizeH="0" baseline="0" noProof="0">
              <a:ln>
                <a:noFill/>
              </a:ln>
              <a:solidFill>
                <a:srgbClr val="2D2015"/>
              </a:solidFill>
              <a:effectLst/>
              <a:uLnTx/>
              <a:uFillTx/>
              <a:latin typeface="Arial" charset="0"/>
              <a:ea typeface="ＭＳ Ｐゴシック" pitchFamily="1" charset="-128"/>
              <a:cs typeface="+mn-cs"/>
            </a:endParaRPr>
          </a:p>
        </p:txBody>
      </p:sp>
      <p:sp>
        <p:nvSpPr>
          <p:cNvPr id="32" name="TextBox 31">
            <a:extLst>
              <a:ext uri="{FF2B5EF4-FFF2-40B4-BE49-F238E27FC236}">
                <a16:creationId xmlns:a16="http://schemas.microsoft.com/office/drawing/2014/main" id="{DA1B8151-A9C1-9CCE-3590-7D532AA977C9}"/>
              </a:ext>
            </a:extLst>
          </p:cNvPr>
          <p:cNvSpPr txBox="1"/>
          <p:nvPr/>
        </p:nvSpPr>
        <p:spPr>
          <a:xfrm>
            <a:off x="6685163" y="7312534"/>
            <a:ext cx="2676082" cy="1015663"/>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50" normalizeH="0" baseline="0" noProof="0" dirty="0">
                <a:ln>
                  <a:noFill/>
                </a:ln>
                <a:solidFill>
                  <a:srgbClr val="F47735"/>
                </a:solidFill>
                <a:effectLst/>
                <a:uLnTx/>
                <a:uFillTx/>
                <a:latin typeface="Arial Black" panose="020B0A04020102020204" pitchFamily="34" charset="0"/>
                <a:ea typeface="ＭＳ Ｐゴシック" pitchFamily="1" charset="-128"/>
                <a:cs typeface="+mn-cs"/>
              </a:rPr>
              <a:t>2%</a:t>
            </a:r>
            <a:r>
              <a:rPr kumimoji="0" lang="en-US" sz="1600" b="0" i="0" u="none" strike="noStrike" kern="1200" cap="none" spc="0" normalizeH="0" baseline="0" noProof="0" dirty="0">
                <a:ln>
                  <a:noFill/>
                </a:ln>
                <a:solidFill>
                  <a:srgbClr val="F47735"/>
                </a:solidFill>
                <a:effectLst/>
                <a:uLnTx/>
                <a:uFillTx/>
                <a:latin typeface="Arial" charset="0"/>
                <a:ea typeface="ＭＳ Ｐゴシック" pitchFamily="1" charset="-128"/>
                <a:cs typeface="+mn-cs"/>
              </a:rPr>
              <a:t> </a:t>
            </a:r>
            <a:r>
              <a:rPr kumimoji="0" lang="en-US" sz="1600" b="0" i="0" u="none" strike="noStrike" kern="1200" cap="none" spc="0" normalizeH="0" baseline="0" noProof="0" dirty="0">
                <a:ln>
                  <a:noFill/>
                </a:ln>
                <a:solidFill>
                  <a:srgbClr val="2D2015"/>
                </a:solidFill>
                <a:effectLst/>
                <a:uLnTx/>
                <a:uFillTx/>
                <a:latin typeface="Arial" charset="0"/>
                <a:ea typeface="ＭＳ Ｐゴシック" pitchFamily="1" charset="-128"/>
                <a:cs typeface="+mn-cs"/>
              </a:rPr>
              <a:t>occurred in work zones (summarized in a separate assessment)</a:t>
            </a:r>
            <a:endParaRPr kumimoji="0" lang="en-US" sz="2000" b="0" i="0" u="none" strike="noStrike" kern="1200" cap="none" spc="0" normalizeH="0" baseline="0" noProof="0" dirty="0">
              <a:ln>
                <a:noFill/>
              </a:ln>
              <a:solidFill>
                <a:srgbClr val="2D2015"/>
              </a:solidFill>
              <a:effectLst/>
              <a:uLnTx/>
              <a:uFillTx/>
              <a:latin typeface="Arial" charset="0"/>
              <a:ea typeface="ＭＳ Ｐゴシック" pitchFamily="1" charset="-128"/>
              <a:cs typeface="+mn-cs"/>
            </a:endParaRPr>
          </a:p>
        </p:txBody>
      </p:sp>
      <p:sp>
        <p:nvSpPr>
          <p:cNvPr id="35" name="Oval 34">
            <a:extLst>
              <a:ext uri="{FF2B5EF4-FFF2-40B4-BE49-F238E27FC236}">
                <a16:creationId xmlns:a16="http://schemas.microsoft.com/office/drawing/2014/main" id="{ED970306-F897-7405-F8A7-9089C7689768}"/>
              </a:ext>
            </a:extLst>
          </p:cNvPr>
          <p:cNvSpPr/>
          <p:nvPr/>
        </p:nvSpPr>
        <p:spPr bwMode="auto">
          <a:xfrm>
            <a:off x="9361245" y="3180825"/>
            <a:ext cx="1200329" cy="1200329"/>
          </a:xfrm>
          <a:prstGeom prst="ellipse">
            <a:avLst/>
          </a:prstGeom>
          <a:solidFill>
            <a:schemeClr val="accent2"/>
          </a:solidFill>
          <a:ln w="952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5191"/>
              </a:solidFill>
              <a:effectLst/>
              <a:uLnTx/>
              <a:uFillTx/>
              <a:latin typeface="Arial" charset="0"/>
              <a:ea typeface="ＭＳ Ｐゴシック" pitchFamily="1" charset="-128"/>
              <a:cs typeface="+mn-cs"/>
            </a:endParaRPr>
          </a:p>
        </p:txBody>
      </p:sp>
      <p:pic>
        <p:nvPicPr>
          <p:cNvPr id="36" name="Picture 35" descr="A black and white logo&#10;">
            <a:extLst>
              <a:ext uri="{FF2B5EF4-FFF2-40B4-BE49-F238E27FC236}">
                <a16:creationId xmlns:a16="http://schemas.microsoft.com/office/drawing/2014/main" id="{B03F148F-18E5-660B-6E29-4254174423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57483" y="3666179"/>
            <a:ext cx="1028110" cy="274320"/>
          </a:xfrm>
          <a:prstGeom prst="rect">
            <a:avLst/>
          </a:prstGeom>
        </p:spPr>
      </p:pic>
      <p:pic>
        <p:nvPicPr>
          <p:cNvPr id="37" name="Graphic 36">
            <a:extLst>
              <a:ext uri="{FF2B5EF4-FFF2-40B4-BE49-F238E27FC236}">
                <a16:creationId xmlns:a16="http://schemas.microsoft.com/office/drawing/2014/main" id="{AD9F085F-AC3B-B91B-A732-5534E50E6437}"/>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7260415" y="1373858"/>
            <a:ext cx="1022193" cy="1017082"/>
          </a:xfrm>
          <a:prstGeom prst="rect">
            <a:avLst/>
          </a:prstGeom>
        </p:spPr>
      </p:pic>
      <p:pic>
        <p:nvPicPr>
          <p:cNvPr id="38" name="Graphic 37">
            <a:extLst>
              <a:ext uri="{FF2B5EF4-FFF2-40B4-BE49-F238E27FC236}">
                <a16:creationId xmlns:a16="http://schemas.microsoft.com/office/drawing/2014/main" id="{86D28D39-2BAB-9630-0272-E56DA570F891}"/>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4176455" y="7152958"/>
            <a:ext cx="1527157" cy="789707"/>
          </a:xfrm>
          <a:prstGeom prst="rect">
            <a:avLst/>
          </a:prstGeom>
        </p:spPr>
      </p:pic>
      <p:sp>
        <p:nvSpPr>
          <p:cNvPr id="16" name="TextBox 15">
            <a:extLst>
              <a:ext uri="{FF2B5EF4-FFF2-40B4-BE49-F238E27FC236}">
                <a16:creationId xmlns:a16="http://schemas.microsoft.com/office/drawing/2014/main" id="{70B23C6E-D870-7695-0AF4-F6EE58181232}"/>
              </a:ext>
            </a:extLst>
          </p:cNvPr>
          <p:cNvSpPr txBox="1"/>
          <p:nvPr/>
        </p:nvSpPr>
        <p:spPr>
          <a:xfrm>
            <a:off x="8792981" y="2135415"/>
            <a:ext cx="2336859" cy="769441"/>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50" normalizeH="0" baseline="0" noProof="0">
                <a:ln>
                  <a:noFill/>
                </a:ln>
                <a:solidFill>
                  <a:srgbClr val="F47735"/>
                </a:solidFill>
                <a:effectLst/>
                <a:uLnTx/>
                <a:uFillTx/>
                <a:latin typeface="Arial Black" panose="020B0A04020102020204" pitchFamily="34" charset="0"/>
                <a:ea typeface="ＭＳ Ｐゴシック" pitchFamily="1" charset="-128"/>
                <a:cs typeface="+mn-cs"/>
              </a:rPr>
              <a:t>82%</a:t>
            </a:r>
            <a:r>
              <a:rPr kumimoji="0" lang="en-US" sz="1600" b="0" i="0" u="none" strike="noStrike" kern="1200" cap="none" spc="0" normalizeH="0" baseline="0" noProof="0">
                <a:ln>
                  <a:noFill/>
                </a:ln>
                <a:solidFill>
                  <a:srgbClr val="F47735"/>
                </a:solidFill>
                <a:effectLst/>
                <a:uLnTx/>
                <a:uFillTx/>
                <a:latin typeface="Arial" charset="0"/>
                <a:ea typeface="ＭＳ Ｐゴシック" pitchFamily="1" charset="-128"/>
                <a:cs typeface="+mn-cs"/>
              </a:rPr>
              <a:t> </a:t>
            </a:r>
            <a:r>
              <a:rPr kumimoji="0" lang="en-US" sz="1600" b="0" i="0" u="none" strike="noStrike" kern="1200" cap="none" spc="0" normalizeH="0" baseline="0" noProof="0">
                <a:ln>
                  <a:noFill/>
                </a:ln>
                <a:solidFill>
                  <a:srgbClr val="2D2015"/>
                </a:solidFill>
                <a:effectLst/>
                <a:uLnTx/>
                <a:uFillTx/>
                <a:latin typeface="Arial" charset="0"/>
                <a:ea typeface="ＭＳ Ｐゴシック" pitchFamily="1" charset="-128"/>
                <a:cs typeface="+mn-cs"/>
              </a:rPr>
              <a:t>are urban roadway fatalities</a:t>
            </a:r>
            <a:endParaRPr kumimoji="0" lang="en-US" sz="2000" b="0" i="0" u="none" strike="noStrike" kern="1200" cap="none" spc="0" normalizeH="0" baseline="0" noProof="0">
              <a:ln>
                <a:noFill/>
              </a:ln>
              <a:solidFill>
                <a:srgbClr val="2D2015"/>
              </a:solidFill>
              <a:effectLst/>
              <a:uLnTx/>
              <a:uFillTx/>
              <a:latin typeface="Arial" charset="0"/>
              <a:ea typeface="ＭＳ Ｐゴシック" pitchFamily="1" charset="-128"/>
              <a:cs typeface="+mn-cs"/>
            </a:endParaRPr>
          </a:p>
        </p:txBody>
      </p:sp>
      <p:pic>
        <p:nvPicPr>
          <p:cNvPr id="19" name="Graphic 18">
            <a:extLst>
              <a:ext uri="{FF2B5EF4-FFF2-40B4-BE49-F238E27FC236}">
                <a16:creationId xmlns:a16="http://schemas.microsoft.com/office/drawing/2014/main" id="{7FE7ECBC-67E2-5CD2-5856-90A2E2F43435}"/>
              </a:ext>
            </a:extLst>
          </p:cNvPr>
          <p:cNvPicPr>
            <a:picLocks noChangeAspect="1"/>
          </p:cNvPicPr>
          <p:nvPr/>
        </p:nvPicPr>
        <p:blipFill>
          <a:blip r:embed="rId9">
            <a:extLst>
              <a:ext uri="{96DAC541-7B7A-43D3-8B79-37D633B846F1}">
                <asvg:svgBlip xmlns="" xmlns:asvg="http://schemas.microsoft.com/office/drawing/2016/SVG/main" r:embed="rId10"/>
              </a:ext>
            </a:extLst>
          </a:blip>
          <a:stretch>
            <a:fillRect/>
          </a:stretch>
        </p:blipFill>
        <p:spPr>
          <a:xfrm rot="1630294">
            <a:off x="10828955" y="2203274"/>
            <a:ext cx="923920" cy="934036"/>
          </a:xfrm>
          <a:prstGeom prst="rect">
            <a:avLst/>
          </a:prstGeom>
        </p:spPr>
      </p:pic>
      <p:pic>
        <p:nvPicPr>
          <p:cNvPr id="2" name="Graphic 1">
            <a:extLst>
              <a:ext uri="{FF2B5EF4-FFF2-40B4-BE49-F238E27FC236}">
                <a16:creationId xmlns:a16="http://schemas.microsoft.com/office/drawing/2014/main" id="{739CD17D-7515-6B2A-08D7-7B49789DA57A}"/>
              </a:ext>
            </a:extLst>
          </p:cNvPr>
          <p:cNvPicPr>
            <a:picLocks noChangeAspect="1"/>
          </p:cNvPicPr>
          <p:nvPr/>
        </p:nvPicPr>
        <p:blipFill>
          <a:blip r:embed="rId11">
            <a:extLst>
              <a:ext uri="{96DAC541-7B7A-43D3-8B79-37D633B846F1}">
                <asvg:svgBlip xmlns="" xmlns:asvg="http://schemas.microsoft.com/office/drawing/2016/SVG/main" r:embed="rId12"/>
              </a:ext>
            </a:extLst>
          </a:blip>
          <a:stretch>
            <a:fillRect/>
          </a:stretch>
        </p:blipFill>
        <p:spPr>
          <a:xfrm>
            <a:off x="7973417" y="4876925"/>
            <a:ext cx="902139" cy="892386"/>
          </a:xfrm>
          <a:prstGeom prst="rect">
            <a:avLst/>
          </a:prstGeom>
        </p:spPr>
      </p:pic>
      <p:sp>
        <p:nvSpPr>
          <p:cNvPr id="7" name="TextBox 6">
            <a:extLst>
              <a:ext uri="{FF2B5EF4-FFF2-40B4-BE49-F238E27FC236}">
                <a16:creationId xmlns:a16="http://schemas.microsoft.com/office/drawing/2014/main" id="{72100871-772A-FD3C-EC4F-3D90114459FD}"/>
              </a:ext>
            </a:extLst>
          </p:cNvPr>
          <p:cNvSpPr txBox="1"/>
          <p:nvPr/>
        </p:nvSpPr>
        <p:spPr>
          <a:xfrm>
            <a:off x="8875556" y="4894520"/>
            <a:ext cx="2791725" cy="1015663"/>
          </a:xfrm>
          <a:prstGeom prst="rect">
            <a:avLst/>
          </a:prstGeom>
          <a:noFill/>
        </p:spPr>
        <p:txBody>
          <a:bodyPr wrap="square" rtlCol="0">
            <a:spAutoFit/>
          </a:bodyPr>
          <a:lstStyle/>
          <a:p>
            <a:pPr algn="r"/>
            <a:r>
              <a:rPr lang="en-US" b="1" spc="-50" dirty="0">
                <a:solidFill>
                  <a:schemeClr val="tx2"/>
                </a:solidFill>
                <a:latin typeface="Arial Black" panose="020B0A04020102020204" pitchFamily="34" charset="0"/>
              </a:rPr>
              <a:t>36-39%</a:t>
            </a:r>
            <a:r>
              <a:rPr lang="en-US" sz="1600" dirty="0">
                <a:solidFill>
                  <a:schemeClr val="tx2"/>
                </a:solidFill>
              </a:rPr>
              <a:t> </a:t>
            </a:r>
            <a:r>
              <a:rPr lang="en-US" sz="1600" dirty="0">
                <a:solidFill>
                  <a:schemeClr val="bg2"/>
                </a:solidFill>
              </a:rPr>
              <a:t>of pedestrians were drunk or drugged in Urban areas</a:t>
            </a:r>
            <a:endParaRPr lang="en-US" sz="2000" dirty="0">
              <a:solidFill>
                <a:schemeClr val="bg2"/>
              </a:solidFill>
            </a:endParaRPr>
          </a:p>
        </p:txBody>
      </p:sp>
    </p:spTree>
    <p:extLst>
      <p:ext uri="{BB962C8B-B14F-4D97-AF65-F5344CB8AC3E}">
        <p14:creationId xmlns:p14="http://schemas.microsoft.com/office/powerpoint/2010/main" val="3825669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87EC4FB-EA4B-34DC-92F2-10543D792F68}"/>
              </a:ext>
            </a:extLst>
          </p:cNvPr>
          <p:cNvSpPr>
            <a:spLocks noGrp="1"/>
          </p:cNvSpPr>
          <p:nvPr>
            <p:ph type="ftr" sz="quarter" idx="1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0E3793"/>
                </a:solidFill>
                <a:effectLst/>
                <a:uLnTx/>
                <a:uFillTx/>
                <a:latin typeface="Arial" charset="0"/>
                <a:ea typeface="ＭＳ Ｐゴシック" pitchFamily="1" charset="-128"/>
                <a:cs typeface="+mn-cs"/>
              </a:rPr>
              <a:t>Virginia Department of Transportation</a:t>
            </a:r>
          </a:p>
        </p:txBody>
      </p:sp>
      <p:sp>
        <p:nvSpPr>
          <p:cNvPr id="4" name="Slide Number Placeholder 3">
            <a:extLst>
              <a:ext uri="{FF2B5EF4-FFF2-40B4-BE49-F238E27FC236}">
                <a16:creationId xmlns:a16="http://schemas.microsoft.com/office/drawing/2014/main" id="{0A8ADBAC-4D53-6E1B-8306-71EE070D712C}"/>
              </a:ext>
            </a:extLst>
          </p:cNvPr>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1C50022-7F7F-8A41-BE68-AD46EB030B1B}" type="slidenum">
              <a:rPr kumimoji="0" lang="en-US" sz="1200" b="1" i="0" u="none" strike="noStrike" kern="1200" cap="none" spc="0" normalizeH="0" baseline="0" noProof="0" smtClean="0">
                <a:ln>
                  <a:noFill/>
                </a:ln>
                <a:solidFill>
                  <a:srgbClr val="0E3793"/>
                </a:solidFill>
                <a:effectLst/>
                <a:uLnTx/>
                <a:uFillTx/>
                <a:latin typeface="Arial" charset="0"/>
                <a:ea typeface="ＭＳ Ｐゴシック" pitchFamily="1"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13</a:t>
            </a:fld>
            <a:endParaRPr kumimoji="0" lang="en-US" sz="1200" b="1" i="0" u="none" strike="noStrike" kern="1200" cap="none" spc="0" normalizeH="0" baseline="0" noProof="0">
              <a:ln>
                <a:noFill/>
              </a:ln>
              <a:solidFill>
                <a:srgbClr val="0E3793"/>
              </a:solidFill>
              <a:effectLst/>
              <a:uLnTx/>
              <a:uFillTx/>
              <a:latin typeface="Arial" charset="0"/>
              <a:ea typeface="ＭＳ Ｐゴシック" pitchFamily="1" charset="-128"/>
              <a:cs typeface="+mn-cs"/>
            </a:endParaRPr>
          </a:p>
        </p:txBody>
      </p:sp>
      <p:sp>
        <p:nvSpPr>
          <p:cNvPr id="5" name="Title 4">
            <a:extLst>
              <a:ext uri="{FF2B5EF4-FFF2-40B4-BE49-F238E27FC236}">
                <a16:creationId xmlns:a16="http://schemas.microsoft.com/office/drawing/2014/main" id="{C26EF7DE-6526-ED1D-36EF-C28F5F2071B7}"/>
              </a:ext>
            </a:extLst>
          </p:cNvPr>
          <p:cNvSpPr>
            <a:spLocks noGrp="1"/>
          </p:cNvSpPr>
          <p:nvPr>
            <p:ph type="title"/>
          </p:nvPr>
        </p:nvSpPr>
        <p:spPr/>
        <p:txBody>
          <a:bodyPr/>
          <a:lstStyle/>
          <a:p>
            <a:r>
              <a:rPr lang="en-US" dirty="0"/>
              <a:t>Where: Non-Freeway System Facility Contexts</a:t>
            </a:r>
          </a:p>
        </p:txBody>
      </p:sp>
      <p:graphicFrame>
        <p:nvGraphicFramePr>
          <p:cNvPr id="6" name="Table 6">
            <a:extLst>
              <a:ext uri="{FF2B5EF4-FFF2-40B4-BE49-F238E27FC236}">
                <a16:creationId xmlns:a16="http://schemas.microsoft.com/office/drawing/2014/main" id="{822F2071-2EAE-6BDE-0A82-E7146E94A614}"/>
              </a:ext>
            </a:extLst>
          </p:cNvPr>
          <p:cNvGraphicFramePr>
            <a:graphicFrameLocks noGrp="1"/>
          </p:cNvGraphicFramePr>
          <p:nvPr>
            <p:extLst>
              <p:ext uri="{D42A27DB-BD31-4B8C-83A1-F6EECF244321}">
                <p14:modId xmlns:p14="http://schemas.microsoft.com/office/powerpoint/2010/main" val="740523811"/>
              </p:ext>
            </p:extLst>
          </p:nvPr>
        </p:nvGraphicFramePr>
        <p:xfrm>
          <a:off x="351944" y="1144325"/>
          <a:ext cx="6082578" cy="2225040"/>
        </p:xfrm>
        <a:graphic>
          <a:graphicData uri="http://schemas.openxmlformats.org/drawingml/2006/table">
            <a:tbl>
              <a:tblPr firstRow="1" firstCol="1" bandRow="1">
                <a:tableStyleId>{6E25E649-3F16-4E02-A733-19D2CDBF48F0}</a:tableStyleId>
              </a:tblPr>
              <a:tblGrid>
                <a:gridCol w="2027526">
                  <a:extLst>
                    <a:ext uri="{9D8B030D-6E8A-4147-A177-3AD203B41FA5}">
                      <a16:colId xmlns:a16="http://schemas.microsoft.com/office/drawing/2014/main" val="1830717618"/>
                    </a:ext>
                  </a:extLst>
                </a:gridCol>
                <a:gridCol w="2027526">
                  <a:extLst>
                    <a:ext uri="{9D8B030D-6E8A-4147-A177-3AD203B41FA5}">
                      <a16:colId xmlns:a16="http://schemas.microsoft.com/office/drawing/2014/main" val="3899768955"/>
                    </a:ext>
                  </a:extLst>
                </a:gridCol>
                <a:gridCol w="2027526">
                  <a:extLst>
                    <a:ext uri="{9D8B030D-6E8A-4147-A177-3AD203B41FA5}">
                      <a16:colId xmlns:a16="http://schemas.microsoft.com/office/drawing/2014/main" val="501952864"/>
                    </a:ext>
                  </a:extLst>
                </a:gridCol>
              </a:tblGrid>
              <a:tr h="579120">
                <a:tc>
                  <a:txBody>
                    <a:bodyPr/>
                    <a:lstStyle/>
                    <a:p>
                      <a:endParaRPr lang="en-US"/>
                    </a:p>
                  </a:txBody>
                  <a:tcPr>
                    <a:lnL w="28575" cap="flat" cmpd="sng" algn="ctr">
                      <a:no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r>
                        <a:rPr lang="en-US" sz="1400"/>
                        <a:t>% Share of Pedestrian Fatalities*</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tcPr>
                </a:tc>
                <a:tc>
                  <a:txBody>
                    <a:bodyPr/>
                    <a:lstStyle/>
                    <a:p>
                      <a:pPr algn="ctr"/>
                      <a:r>
                        <a:rPr lang="en-US" sz="1400"/>
                        <a:t>% of Fatalities </a:t>
                      </a:r>
                      <a:br>
                        <a:rPr lang="en-US" sz="1400"/>
                      </a:br>
                      <a:r>
                        <a:rPr lang="en-US" sz="1400"/>
                        <a:t>on Arterials</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962421972"/>
                  </a:ext>
                </a:extLst>
              </a:tr>
              <a:tr h="548640">
                <a:tc>
                  <a:txBody>
                    <a:bodyPr/>
                    <a:lstStyle/>
                    <a:p>
                      <a:pPr algn="ctr"/>
                      <a:r>
                        <a:rPr lang="en-US" sz="1600"/>
                        <a:t>Urban Locality</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solidFill>
                      <a:schemeClr val="accent2"/>
                    </a:solidFill>
                  </a:tcPr>
                </a:tc>
                <a:tc>
                  <a:txBody>
                    <a:bodyPr/>
                    <a:lstStyle/>
                    <a:p>
                      <a:pPr algn="ctr"/>
                      <a:r>
                        <a:rPr lang="en-US">
                          <a:solidFill>
                            <a:schemeClr val="accent6">
                              <a:lumMod val="50000"/>
                            </a:schemeClr>
                          </a:solidFill>
                        </a:rPr>
                        <a:t>42%</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tcPr>
                </a:tc>
                <a:tc>
                  <a:txBody>
                    <a:bodyPr/>
                    <a:lstStyle/>
                    <a:p>
                      <a:pPr algn="ctr"/>
                      <a:r>
                        <a:rPr lang="en-US">
                          <a:solidFill>
                            <a:schemeClr val="accent6">
                              <a:lumMod val="50000"/>
                            </a:schemeClr>
                          </a:solidFill>
                        </a:rPr>
                        <a:t>75%</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71243225"/>
                  </a:ext>
                </a:extLst>
              </a:tr>
              <a:tr h="548640">
                <a:tc>
                  <a:txBody>
                    <a:bodyPr/>
                    <a:lstStyle/>
                    <a:p>
                      <a:pPr algn="ctr"/>
                      <a:r>
                        <a:rPr lang="en-US" sz="1600"/>
                        <a:t>Urban VDOT</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solidFill>
                      <a:schemeClr val="accent2"/>
                    </a:solidFill>
                  </a:tcPr>
                </a:tc>
                <a:tc>
                  <a:txBody>
                    <a:bodyPr/>
                    <a:lstStyle/>
                    <a:p>
                      <a:pPr algn="ctr"/>
                      <a:r>
                        <a:rPr lang="en-US">
                          <a:solidFill>
                            <a:schemeClr val="accent6">
                              <a:lumMod val="50000"/>
                            </a:schemeClr>
                          </a:solidFill>
                        </a:rPr>
                        <a:t>41%</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tcPr>
                </a:tc>
                <a:tc>
                  <a:txBody>
                    <a:bodyPr/>
                    <a:lstStyle/>
                    <a:p>
                      <a:pPr algn="ctr"/>
                      <a:r>
                        <a:rPr lang="en-US">
                          <a:solidFill>
                            <a:schemeClr val="accent6">
                              <a:lumMod val="50000"/>
                            </a:schemeClr>
                          </a:solidFill>
                        </a:rPr>
                        <a:t>88%</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86417868"/>
                  </a:ext>
                </a:extLst>
              </a:tr>
              <a:tr h="548640">
                <a:tc>
                  <a:txBody>
                    <a:bodyPr/>
                    <a:lstStyle/>
                    <a:p>
                      <a:pPr algn="ctr"/>
                      <a:r>
                        <a:rPr lang="en-US" sz="1600"/>
                        <a:t>Rural VDOT</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B w="28575" cap="flat" cmpd="sng" algn="ctr">
                      <a:solidFill>
                        <a:schemeClr val="tx1"/>
                      </a:solidFill>
                      <a:prstDash val="solid"/>
                      <a:round/>
                      <a:headEnd type="none" w="med" len="med"/>
                      <a:tailEnd type="none" w="med" len="med"/>
                    </a:lnB>
                    <a:solidFill>
                      <a:schemeClr val="accent2"/>
                    </a:solidFill>
                  </a:tcPr>
                </a:tc>
                <a:tc>
                  <a:txBody>
                    <a:bodyPr/>
                    <a:lstStyle/>
                    <a:p>
                      <a:pPr algn="ctr"/>
                      <a:r>
                        <a:rPr lang="en-US">
                          <a:solidFill>
                            <a:schemeClr val="accent6">
                              <a:lumMod val="50000"/>
                            </a:schemeClr>
                          </a:solidFill>
                        </a:rPr>
                        <a:t>17%</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B w="28575" cap="flat" cmpd="sng" algn="ctr">
                      <a:solidFill>
                        <a:schemeClr val="tx1"/>
                      </a:solidFill>
                      <a:prstDash val="solid"/>
                      <a:round/>
                      <a:headEnd type="none" w="med" len="med"/>
                      <a:tailEnd type="none" w="med" len="med"/>
                    </a:lnB>
                  </a:tcPr>
                </a:tc>
                <a:tc>
                  <a:txBody>
                    <a:bodyPr/>
                    <a:lstStyle/>
                    <a:p>
                      <a:pPr algn="ctr"/>
                      <a:r>
                        <a:rPr lang="en-US">
                          <a:solidFill>
                            <a:schemeClr val="accent6">
                              <a:lumMod val="50000"/>
                            </a:schemeClr>
                          </a:solidFill>
                        </a:rPr>
                        <a:t>62%</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21794441"/>
                  </a:ext>
                </a:extLst>
              </a:tr>
            </a:tbl>
          </a:graphicData>
        </a:graphic>
      </p:graphicFrame>
      <p:pic>
        <p:nvPicPr>
          <p:cNvPr id="8" name="Graphic 7">
            <a:extLst>
              <a:ext uri="{FF2B5EF4-FFF2-40B4-BE49-F238E27FC236}">
                <a16:creationId xmlns:a16="http://schemas.microsoft.com/office/drawing/2014/main" id="{07A23BE3-059D-A684-3AEC-C12605EA9F97}"/>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rot="1630294">
            <a:off x="581869" y="4151564"/>
            <a:ext cx="1067089" cy="1078772"/>
          </a:xfrm>
          <a:prstGeom prst="rect">
            <a:avLst/>
          </a:prstGeom>
        </p:spPr>
      </p:pic>
      <p:sp>
        <p:nvSpPr>
          <p:cNvPr id="9" name="TextBox 8">
            <a:extLst>
              <a:ext uri="{FF2B5EF4-FFF2-40B4-BE49-F238E27FC236}">
                <a16:creationId xmlns:a16="http://schemas.microsoft.com/office/drawing/2014/main" id="{ECA4320A-3CD0-1775-0D94-81F106720391}"/>
              </a:ext>
            </a:extLst>
          </p:cNvPr>
          <p:cNvSpPr txBox="1"/>
          <p:nvPr/>
        </p:nvSpPr>
        <p:spPr>
          <a:xfrm>
            <a:off x="3393233" y="7761245"/>
            <a:ext cx="6565904" cy="400110"/>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Arial"/>
                <a:ea typeface="ＭＳ Ｐゴシック"/>
                <a:cs typeface="Arial"/>
              </a:rPr>
              <a:t>Arterials account for </a:t>
            </a:r>
            <a:r>
              <a:rPr kumimoji="0" lang="en-US" sz="2000" b="1" i="0" u="none" strike="noStrike" kern="0" cap="none" spc="-50" normalizeH="0" baseline="0" noProof="0" dirty="0">
                <a:ln>
                  <a:noFill/>
                </a:ln>
                <a:solidFill>
                  <a:srgbClr val="F47735"/>
                </a:solidFill>
                <a:effectLst/>
                <a:uLnTx/>
                <a:uFillTx/>
                <a:latin typeface="Arial Black"/>
                <a:ea typeface="ＭＳ Ｐゴシック"/>
                <a:cs typeface="+mn-cs"/>
              </a:rPr>
              <a:t>81%</a:t>
            </a:r>
            <a:r>
              <a:rPr kumimoji="0" lang="en-US" sz="1400" b="0" i="0" u="none" strike="noStrike" kern="0" cap="none" spc="0" normalizeH="0" baseline="0" noProof="0" dirty="0">
                <a:ln>
                  <a:noFill/>
                </a:ln>
                <a:solidFill>
                  <a:prstClr val="black"/>
                </a:solidFill>
                <a:effectLst/>
                <a:uLnTx/>
                <a:uFillTx/>
                <a:latin typeface="Arial"/>
                <a:ea typeface="ＭＳ Ｐゴシック"/>
                <a:cs typeface="Arial"/>
              </a:rPr>
              <a:t> of all urban fatalities and </a:t>
            </a:r>
            <a:r>
              <a:rPr kumimoji="0" lang="en-US" sz="2000" b="1" i="0" u="none" strike="noStrike" kern="0" cap="none" spc="-50" normalizeH="0" baseline="0" noProof="0" dirty="0">
                <a:ln>
                  <a:noFill/>
                </a:ln>
                <a:solidFill>
                  <a:srgbClr val="F47735"/>
                </a:solidFill>
                <a:effectLst/>
                <a:uLnTx/>
                <a:uFillTx/>
                <a:latin typeface="Arial Black"/>
                <a:ea typeface="ＭＳ Ｐゴシック"/>
                <a:cs typeface="+mn-cs"/>
              </a:rPr>
              <a:t>62%</a:t>
            </a:r>
            <a:r>
              <a:rPr kumimoji="0" lang="en-US" sz="1400" b="0" i="0" u="none" strike="noStrike" kern="0" cap="none" spc="0" normalizeH="0" baseline="0" noProof="0" dirty="0">
                <a:ln>
                  <a:noFill/>
                </a:ln>
                <a:solidFill>
                  <a:prstClr val="black"/>
                </a:solidFill>
                <a:effectLst/>
                <a:uLnTx/>
                <a:uFillTx/>
                <a:latin typeface="Arial"/>
                <a:ea typeface="ＭＳ Ｐゴシック"/>
                <a:cs typeface="Arial"/>
              </a:rPr>
              <a:t> of all rural fatalities</a:t>
            </a:r>
          </a:p>
        </p:txBody>
      </p:sp>
      <p:sp>
        <p:nvSpPr>
          <p:cNvPr id="11" name="TextBox 10">
            <a:extLst>
              <a:ext uri="{FF2B5EF4-FFF2-40B4-BE49-F238E27FC236}">
                <a16:creationId xmlns:a16="http://schemas.microsoft.com/office/drawing/2014/main" id="{D5EA8AF2-5D19-F65B-555F-219C0327BF95}"/>
              </a:ext>
            </a:extLst>
          </p:cNvPr>
          <p:cNvSpPr txBox="1"/>
          <p:nvPr/>
        </p:nvSpPr>
        <p:spPr>
          <a:xfrm>
            <a:off x="2078653" y="4210138"/>
            <a:ext cx="6565905" cy="1200329"/>
          </a:xfrm>
          <a:prstGeom prst="rect">
            <a:avLst/>
          </a:prstGeom>
          <a:solidFill>
            <a:sysClr val="window" lastClr="FFFFFF">
              <a:lumMod val="95000"/>
            </a:sysClr>
          </a:solidFill>
          <a:effectLst>
            <a:outerShdw blurRad="50800" dist="38100" dir="2700000" algn="tl" rotWithShape="0">
              <a:prstClr val="black">
                <a:alpha val="40000"/>
              </a:prstClr>
            </a:outerShdw>
          </a:effectLst>
        </p:spPr>
        <p:txBody>
          <a:bodyPr wrap="square">
            <a:spAutoFit/>
          </a:bodyPr>
          <a:lstStyle>
            <a:defPPr>
              <a:defRPr lang="en-US"/>
            </a:defPPr>
            <a:lvl1pPr marL="342900" marR="0" lvl="0" indent="-342900" defTabSz="914400" eaLnBrk="1" fontAlgn="auto" latinLnBrk="0" hangingPunct="1">
              <a:lnSpc>
                <a:spcPct val="100000"/>
              </a:lnSpc>
              <a:spcBef>
                <a:spcPts val="0"/>
              </a:spcBef>
              <a:spcAft>
                <a:spcPts val="0"/>
              </a:spcAft>
              <a:buClrTx/>
              <a:buSzTx/>
              <a:buFont typeface="Wingdings" panose="05000000000000000000" pitchFamily="2" charset="2"/>
              <a:buChar char="Ø"/>
              <a:tabLst/>
              <a:defRPr kumimoji="0" sz="1600" b="0" i="0" u="none" strike="noStrike" kern="0" cap="none" spc="0" normalizeH="0" baseline="0">
                <a:ln>
                  <a:noFill/>
                </a:ln>
                <a:solidFill>
                  <a:srgbClr val="00408D"/>
                </a:solidFill>
                <a:effectLst/>
                <a:uLnTx/>
                <a:uFillTx/>
              </a:defRPr>
            </a:lvl1pPr>
          </a:lstStyle>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0" lang="en-US" sz="2000" b="1" i="0" u="none" strike="noStrike" kern="0" cap="none" spc="0" normalizeH="0" baseline="0" noProof="0" dirty="0">
                <a:ln>
                  <a:noFill/>
                </a:ln>
                <a:solidFill>
                  <a:srgbClr val="005191"/>
                </a:solidFill>
                <a:effectLst/>
                <a:uLnTx/>
                <a:uFillTx/>
                <a:latin typeface="Arial"/>
                <a:ea typeface="ＭＳ Ｐゴシック"/>
                <a:cs typeface="Arial"/>
              </a:rPr>
              <a:t>Arterials account for </a:t>
            </a:r>
            <a:r>
              <a:rPr kumimoji="0" lang="en-US" sz="2200" b="1" i="0" u="none" strike="noStrike" kern="0" cap="none" spc="0" normalizeH="0" baseline="0" noProof="0" dirty="0">
                <a:ln>
                  <a:noFill/>
                </a:ln>
                <a:solidFill>
                  <a:srgbClr val="005191"/>
                </a:solidFill>
                <a:effectLst/>
                <a:uLnTx/>
                <a:uFillTx/>
                <a:latin typeface="Arial Black" panose="020B0A04020102020204" pitchFamily="34" charset="0"/>
                <a:ea typeface="ＭＳ Ｐゴシック"/>
                <a:cs typeface="Arial"/>
              </a:rPr>
              <a:t>30%</a:t>
            </a:r>
            <a:r>
              <a:rPr kumimoji="0" lang="en-US" sz="2000" b="1" i="0" u="none" strike="noStrike" kern="0" cap="none" spc="0" normalizeH="0" baseline="0" noProof="0" dirty="0">
                <a:ln>
                  <a:noFill/>
                </a:ln>
                <a:solidFill>
                  <a:srgbClr val="005191"/>
                </a:solidFill>
                <a:effectLst/>
                <a:uLnTx/>
                <a:uFillTx/>
                <a:latin typeface="Arial"/>
                <a:ea typeface="ＭＳ Ｐゴシック"/>
                <a:cs typeface="Arial"/>
              </a:rPr>
              <a:t> of rural and </a:t>
            </a:r>
            <a:r>
              <a:rPr kumimoji="0" lang="en-US" sz="2200" b="1" i="0" u="none" strike="noStrike" kern="0" cap="none" spc="0" normalizeH="0" baseline="0" noProof="0" dirty="0">
                <a:ln>
                  <a:noFill/>
                </a:ln>
                <a:solidFill>
                  <a:srgbClr val="005191"/>
                </a:solidFill>
                <a:effectLst/>
                <a:uLnTx/>
                <a:uFillTx/>
                <a:latin typeface="Arial Black" panose="020B0A04020102020204" pitchFamily="34" charset="0"/>
                <a:ea typeface="ＭＳ Ｐゴシック"/>
                <a:cs typeface="Arial"/>
              </a:rPr>
              <a:t>33</a:t>
            </a:r>
            <a:r>
              <a:rPr kumimoji="0" lang="en-US" sz="2200" b="1" i="0" u="none" strike="noStrike" kern="0" cap="none" spc="0" normalizeH="0" baseline="0" noProof="0" dirty="0">
                <a:ln>
                  <a:noFill/>
                </a:ln>
                <a:solidFill>
                  <a:srgbClr val="005191"/>
                </a:solidFill>
                <a:effectLst/>
                <a:uLnTx/>
                <a:uFillTx/>
                <a:latin typeface="Arial"/>
                <a:ea typeface="ＭＳ Ｐゴシック"/>
                <a:cs typeface="Arial"/>
              </a:rPr>
              <a:t>%</a:t>
            </a:r>
            <a:r>
              <a:rPr kumimoji="0" lang="en-US" sz="2000" b="1" i="0" u="none" strike="noStrike" kern="0" cap="none" spc="0" normalizeH="0" baseline="0" noProof="0" dirty="0">
                <a:ln>
                  <a:noFill/>
                </a:ln>
                <a:solidFill>
                  <a:srgbClr val="005191"/>
                </a:solidFill>
                <a:effectLst/>
                <a:uLnTx/>
                <a:uFillTx/>
                <a:latin typeface="Arial"/>
                <a:ea typeface="ＭＳ Ｐゴシック"/>
                <a:cs typeface="Arial"/>
              </a:rPr>
              <a:t> of urban VMT on non-limited access roadways</a:t>
            </a:r>
            <a:r>
              <a:rPr kumimoji="0" lang="en-US" sz="1400" b="1" i="0" u="none" strike="noStrike" kern="0" cap="none" spc="0" normalizeH="0" baseline="46000" noProof="0" dirty="0">
                <a:ln>
                  <a:noFill/>
                </a:ln>
                <a:solidFill>
                  <a:srgbClr val="005191"/>
                </a:solidFill>
                <a:effectLst/>
                <a:uLnTx/>
                <a:uFillTx/>
                <a:latin typeface="Arial"/>
                <a:ea typeface="ＭＳ Ｐゴシック"/>
                <a:cs typeface="Arial"/>
              </a:rPr>
              <a:t>**</a:t>
            </a:r>
            <a:r>
              <a:rPr kumimoji="0" lang="en-US" sz="2000" b="1" i="0" u="none" strike="noStrike" kern="0" cap="none" spc="0" normalizeH="0" baseline="0" noProof="0" dirty="0">
                <a:ln>
                  <a:noFill/>
                </a:ln>
                <a:solidFill>
                  <a:srgbClr val="005191"/>
                </a:solidFill>
                <a:effectLst/>
                <a:uLnTx/>
                <a:uFillTx/>
                <a:latin typeface="Arial"/>
                <a:ea typeface="ＭＳ Ｐゴシック"/>
                <a:cs typeface="Arial"/>
              </a:rPr>
              <a:t>, but</a:t>
            </a:r>
            <a:r>
              <a:rPr kumimoji="0" lang="en-US" sz="1800" b="1" i="0" u="none" strike="noStrike" kern="0" cap="none" spc="0" normalizeH="0" baseline="0" noProof="0" dirty="0">
                <a:ln>
                  <a:noFill/>
                </a:ln>
                <a:solidFill>
                  <a:srgbClr val="005191"/>
                </a:solidFill>
                <a:effectLst/>
                <a:uLnTx/>
                <a:uFillTx/>
                <a:latin typeface="Arial"/>
                <a:ea typeface="ＭＳ Ｐゴシック"/>
                <a:cs typeface="Arial"/>
              </a:rPr>
              <a:t> </a:t>
            </a:r>
            <a:br>
              <a:rPr kumimoji="0" lang="en-US" sz="1800" b="1" i="0" u="none" strike="noStrike" kern="0" cap="none" spc="0" normalizeH="0" baseline="0" noProof="0" dirty="0">
                <a:ln>
                  <a:noFill/>
                </a:ln>
                <a:solidFill>
                  <a:srgbClr val="005191"/>
                </a:solidFill>
                <a:effectLst/>
                <a:uLnTx/>
                <a:uFillTx/>
                <a:latin typeface="Arial"/>
                <a:ea typeface="ＭＳ Ｐゴシック"/>
                <a:cs typeface="Arial"/>
              </a:rPr>
            </a:br>
            <a:r>
              <a:rPr kumimoji="0" lang="en-US" sz="2800" b="1" i="0" u="none" strike="noStrike" kern="0" cap="none" spc="0" normalizeH="0" baseline="0" noProof="0" dirty="0">
                <a:ln>
                  <a:noFill/>
                </a:ln>
                <a:solidFill>
                  <a:srgbClr val="F47735"/>
                </a:solidFill>
                <a:effectLst/>
                <a:uLnTx/>
                <a:uFillTx/>
                <a:latin typeface="Arial Black" panose="020B0A04020102020204" pitchFamily="34" charset="0"/>
                <a:ea typeface="ＭＳ Ｐゴシック"/>
                <a:cs typeface="Arial"/>
              </a:rPr>
              <a:t>80%</a:t>
            </a:r>
            <a:r>
              <a:rPr kumimoji="0" lang="en-US" sz="2000" b="1" i="0" u="none" strike="noStrike" kern="0" cap="none" spc="0" normalizeH="0" baseline="0" noProof="0" dirty="0">
                <a:ln>
                  <a:noFill/>
                </a:ln>
                <a:solidFill>
                  <a:srgbClr val="F47735"/>
                </a:solidFill>
                <a:effectLst/>
                <a:uLnTx/>
                <a:uFillTx/>
                <a:latin typeface="Arial Black" panose="020B0A04020102020204" pitchFamily="34" charset="0"/>
                <a:ea typeface="ＭＳ Ｐゴシック"/>
                <a:cs typeface="Arial"/>
              </a:rPr>
              <a:t> </a:t>
            </a:r>
            <a:r>
              <a:rPr kumimoji="0" lang="en-US" sz="2000" b="0" i="0" u="none" strike="noStrike" kern="0" cap="none" spc="0" normalizeH="0" baseline="0" noProof="0" dirty="0">
                <a:ln>
                  <a:noFill/>
                </a:ln>
                <a:solidFill>
                  <a:srgbClr val="F47735"/>
                </a:solidFill>
                <a:effectLst/>
                <a:uLnTx/>
                <a:uFillTx/>
                <a:latin typeface="Arial Black" panose="020B0A04020102020204" pitchFamily="34" charset="0"/>
                <a:ea typeface="ＭＳ Ｐゴシック" pitchFamily="1" charset="-128"/>
                <a:cs typeface="+mn-cs"/>
              </a:rPr>
              <a:t>of all fatalities took place on arterials</a:t>
            </a:r>
          </a:p>
        </p:txBody>
      </p:sp>
      <p:sp>
        <p:nvSpPr>
          <p:cNvPr id="14" name="TextBox 13">
            <a:extLst>
              <a:ext uri="{FF2B5EF4-FFF2-40B4-BE49-F238E27FC236}">
                <a16:creationId xmlns:a16="http://schemas.microsoft.com/office/drawing/2014/main" id="{4A2D4C1F-F4E8-4926-D7BF-CB682963DD4F}"/>
              </a:ext>
            </a:extLst>
          </p:cNvPr>
          <p:cNvSpPr txBox="1"/>
          <p:nvPr/>
        </p:nvSpPr>
        <p:spPr>
          <a:xfrm>
            <a:off x="3393233" y="6012534"/>
            <a:ext cx="1024508"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0" cap="none" spc="0" normalizeH="0" baseline="0" noProof="0" dirty="0">
                <a:ln>
                  <a:noFill/>
                </a:ln>
                <a:solidFill>
                  <a:srgbClr val="949CA1">
                    <a:lumMod val="75000"/>
                  </a:srgbClr>
                </a:solidFill>
                <a:effectLst/>
                <a:uLnTx/>
                <a:uFillTx/>
                <a:latin typeface="Arial"/>
                <a:ea typeface="ＭＳ Ｐゴシック" pitchFamily="1" charset="-128"/>
                <a:cs typeface="+mn-cs"/>
              </a:rPr>
              <a:t>**2022 data</a:t>
            </a:r>
          </a:p>
        </p:txBody>
      </p:sp>
      <p:sp>
        <p:nvSpPr>
          <p:cNvPr id="16" name="TextBox 15">
            <a:extLst>
              <a:ext uri="{FF2B5EF4-FFF2-40B4-BE49-F238E27FC236}">
                <a16:creationId xmlns:a16="http://schemas.microsoft.com/office/drawing/2014/main" id="{6062CF0F-4557-4C4B-E83A-A282BDB4AEA5}"/>
              </a:ext>
            </a:extLst>
          </p:cNvPr>
          <p:cNvSpPr txBox="1"/>
          <p:nvPr/>
        </p:nvSpPr>
        <p:spPr>
          <a:xfrm>
            <a:off x="69980" y="6012534"/>
            <a:ext cx="3323253"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0" cap="none" spc="0" normalizeH="0" baseline="0" noProof="0" dirty="0">
                <a:ln>
                  <a:noFill/>
                </a:ln>
                <a:solidFill>
                  <a:srgbClr val="949CA1">
                    <a:lumMod val="75000"/>
                  </a:srgbClr>
                </a:solidFill>
                <a:effectLst/>
                <a:uLnTx/>
                <a:uFillTx/>
                <a:latin typeface="Arial"/>
                <a:ea typeface="ＭＳ Ｐゴシック" pitchFamily="1" charset="-128"/>
                <a:cs typeface="+mn-cs"/>
              </a:rPr>
              <a:t>* Excludes limited access and work zone data</a:t>
            </a:r>
          </a:p>
        </p:txBody>
      </p:sp>
      <p:pic>
        <p:nvPicPr>
          <p:cNvPr id="2" name="Picture 1">
            <a:extLst>
              <a:ext uri="{FF2B5EF4-FFF2-40B4-BE49-F238E27FC236}">
                <a16:creationId xmlns:a16="http://schemas.microsoft.com/office/drawing/2014/main" id="{BB812112-E25F-1E1C-5D50-53D0C061E0F4}"/>
              </a:ext>
            </a:extLst>
          </p:cNvPr>
          <p:cNvPicPr>
            <a:picLocks noChangeAspect="1"/>
          </p:cNvPicPr>
          <p:nvPr/>
        </p:nvPicPr>
        <p:blipFill>
          <a:blip r:embed="rId5"/>
          <a:stretch>
            <a:fillRect/>
          </a:stretch>
        </p:blipFill>
        <p:spPr>
          <a:xfrm>
            <a:off x="7402328" y="1506411"/>
            <a:ext cx="1502144" cy="1497435"/>
          </a:xfrm>
          <a:prstGeom prst="rect">
            <a:avLst/>
          </a:prstGeom>
        </p:spPr>
      </p:pic>
      <p:sp>
        <p:nvSpPr>
          <p:cNvPr id="7" name="TextBox 6">
            <a:extLst>
              <a:ext uri="{FF2B5EF4-FFF2-40B4-BE49-F238E27FC236}">
                <a16:creationId xmlns:a16="http://schemas.microsoft.com/office/drawing/2014/main" id="{2E6E0686-3757-83DC-2590-450E7D5390BC}"/>
              </a:ext>
            </a:extLst>
          </p:cNvPr>
          <p:cNvSpPr txBox="1"/>
          <p:nvPr/>
        </p:nvSpPr>
        <p:spPr>
          <a:xfrm>
            <a:off x="9161626" y="1794092"/>
            <a:ext cx="2336859" cy="1877437"/>
          </a:xfrm>
          <a:prstGeom prst="rect">
            <a:avLst/>
          </a:prstGeom>
          <a:noFill/>
        </p:spPr>
        <p:txBody>
          <a:bodyPr wrap="square" lIns="91440" tIns="45720" rIns="91440" bIns="45720" rtlCol="0" anchor="t">
            <a:spAutoFit/>
          </a:bodyPr>
          <a:lstStyle/>
          <a:p>
            <a:r>
              <a:rPr lang="en-US" sz="2400" dirty="0">
                <a:solidFill>
                  <a:schemeClr val="bg2"/>
                </a:solidFill>
              </a:rPr>
              <a:t>On urban roads </a:t>
            </a:r>
            <a:r>
              <a:rPr lang="en-US" b="1" spc="-50" dirty="0">
                <a:solidFill>
                  <a:schemeClr val="tx2"/>
                </a:solidFill>
                <a:latin typeface="Arial Black" panose="020B0A04020102020204" pitchFamily="34" charset="0"/>
              </a:rPr>
              <a:t>50%</a:t>
            </a:r>
            <a:r>
              <a:rPr lang="en-US" sz="1600" dirty="0">
                <a:solidFill>
                  <a:schemeClr val="tx2"/>
                </a:solidFill>
              </a:rPr>
              <a:t> </a:t>
            </a:r>
            <a:r>
              <a:rPr lang="en-US" sz="1800" dirty="0">
                <a:solidFill>
                  <a:schemeClr val="bg2"/>
                </a:solidFill>
              </a:rPr>
              <a:t>are within 500ft of a Bus Stop</a:t>
            </a:r>
          </a:p>
          <a:p>
            <a:r>
              <a:rPr lang="en-US" b="1" spc="-50" dirty="0">
                <a:solidFill>
                  <a:schemeClr val="tx2"/>
                </a:solidFill>
                <a:latin typeface="Arial Black"/>
                <a:ea typeface="ＭＳ Ｐゴシック"/>
              </a:rPr>
              <a:t>26%</a:t>
            </a:r>
            <a:r>
              <a:rPr lang="en-US" sz="2000" b="1" spc="-50" dirty="0">
                <a:solidFill>
                  <a:schemeClr val="tx2"/>
                </a:solidFill>
                <a:latin typeface="Arial Black"/>
                <a:ea typeface="ＭＳ Ｐゴシック"/>
              </a:rPr>
              <a:t> </a:t>
            </a:r>
            <a:r>
              <a:rPr lang="en-US" sz="1800" dirty="0">
                <a:solidFill>
                  <a:schemeClr val="bg2"/>
                </a:solidFill>
                <a:latin typeface="Arial"/>
                <a:ea typeface="ＭＳ Ｐゴシック"/>
                <a:cs typeface="Arial"/>
              </a:rPr>
              <a:t>are within 150ft of a Bus Stop </a:t>
            </a:r>
            <a:endParaRPr lang="en-US" sz="2000" dirty="0">
              <a:solidFill>
                <a:schemeClr val="bg2"/>
              </a:solidFill>
            </a:endParaRPr>
          </a:p>
        </p:txBody>
      </p:sp>
      <p:pic>
        <p:nvPicPr>
          <p:cNvPr id="10" name="Graphic 9">
            <a:extLst>
              <a:ext uri="{FF2B5EF4-FFF2-40B4-BE49-F238E27FC236}">
                <a16:creationId xmlns:a16="http://schemas.microsoft.com/office/drawing/2014/main" id="{6685DDB6-2523-7935-F3B6-DD14EB17EAA3}"/>
              </a:ext>
            </a:extLst>
          </p:cNvPr>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a:off x="13004470" y="3671529"/>
            <a:ext cx="1656337" cy="1077218"/>
          </a:xfrm>
          <a:prstGeom prst="rect">
            <a:avLst/>
          </a:prstGeom>
        </p:spPr>
      </p:pic>
      <p:sp>
        <p:nvSpPr>
          <p:cNvPr id="12" name="TextBox 11">
            <a:extLst>
              <a:ext uri="{FF2B5EF4-FFF2-40B4-BE49-F238E27FC236}">
                <a16:creationId xmlns:a16="http://schemas.microsoft.com/office/drawing/2014/main" id="{5B050B0F-A929-C57E-CA0E-DC57ED6BC180}"/>
              </a:ext>
            </a:extLst>
          </p:cNvPr>
          <p:cNvSpPr txBox="1"/>
          <p:nvPr/>
        </p:nvSpPr>
        <p:spPr>
          <a:xfrm>
            <a:off x="12871376" y="4996690"/>
            <a:ext cx="2555436" cy="1785104"/>
          </a:xfrm>
          <a:prstGeom prst="rect">
            <a:avLst/>
          </a:prstGeom>
          <a:noFill/>
        </p:spPr>
        <p:txBody>
          <a:bodyPr wrap="square" lIns="91440" tIns="45720" rIns="91440" bIns="45720" rtlCol="0" anchor="t">
            <a:spAutoFit/>
          </a:bodyPr>
          <a:lstStyle/>
          <a:p>
            <a:r>
              <a:rPr lang="en-US" b="1" spc="-50" dirty="0">
                <a:solidFill>
                  <a:schemeClr val="tx2"/>
                </a:solidFill>
                <a:latin typeface="Arial Black" panose="020B0A04020102020204" pitchFamily="34" charset="0"/>
              </a:rPr>
              <a:t>56%</a:t>
            </a:r>
            <a:r>
              <a:rPr lang="en-US" sz="1600" dirty="0">
                <a:solidFill>
                  <a:schemeClr val="tx2"/>
                </a:solidFill>
              </a:rPr>
              <a:t> </a:t>
            </a:r>
            <a:r>
              <a:rPr lang="en-US" sz="1800" dirty="0">
                <a:solidFill>
                  <a:schemeClr val="bg2"/>
                </a:solidFill>
              </a:rPr>
              <a:t>are     </a:t>
            </a:r>
          </a:p>
          <a:p>
            <a:r>
              <a:rPr lang="en-US" sz="1800" dirty="0">
                <a:solidFill>
                  <a:schemeClr val="bg2"/>
                </a:solidFill>
              </a:rPr>
              <a:t>Pedestrians crossing the road </a:t>
            </a:r>
            <a:r>
              <a:rPr lang="en-US" sz="1800" dirty="0">
                <a:solidFill>
                  <a:schemeClr val="bg2"/>
                </a:solidFill>
                <a:latin typeface="Arial"/>
                <a:ea typeface="ＭＳ Ｐゴシック"/>
                <a:cs typeface="Arial"/>
              </a:rPr>
              <a:t> </a:t>
            </a:r>
          </a:p>
          <a:p>
            <a:r>
              <a:rPr lang="en-US" b="1" spc="-50" dirty="0">
                <a:solidFill>
                  <a:schemeClr val="tx2"/>
                </a:solidFill>
                <a:latin typeface="Arial Black" panose="020B0A04020102020204" pitchFamily="34" charset="0"/>
              </a:rPr>
              <a:t>44% </a:t>
            </a:r>
            <a:r>
              <a:rPr lang="en-US" sz="1800" dirty="0">
                <a:solidFill>
                  <a:schemeClr val="bg2"/>
                </a:solidFill>
              </a:rPr>
              <a:t>are in the road or on a facility</a:t>
            </a:r>
          </a:p>
        </p:txBody>
      </p:sp>
    </p:spTree>
    <p:extLst>
      <p:ext uri="{BB962C8B-B14F-4D97-AF65-F5344CB8AC3E}">
        <p14:creationId xmlns:p14="http://schemas.microsoft.com/office/powerpoint/2010/main" val="1554272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903348E2-5DDF-EABA-E3A7-1DCECD894596}"/>
              </a:ext>
            </a:extLst>
          </p:cNvPr>
          <p:cNvSpPr>
            <a:spLocks noGrp="1"/>
          </p:cNvSpPr>
          <p:nvPr>
            <p:ph type="ftr" sz="quarter" idx="1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0E3793"/>
                </a:solidFill>
                <a:effectLst/>
                <a:uLnTx/>
                <a:uFillTx/>
                <a:latin typeface="Arial" charset="0"/>
                <a:ea typeface="ＭＳ Ｐゴシック" pitchFamily="1" charset="-128"/>
                <a:cs typeface="+mn-cs"/>
              </a:rPr>
              <a:t>Virginia Department of Transportation</a:t>
            </a:r>
          </a:p>
        </p:txBody>
      </p:sp>
      <p:sp>
        <p:nvSpPr>
          <p:cNvPr id="4" name="Slide Number Placeholder 3">
            <a:extLst>
              <a:ext uri="{FF2B5EF4-FFF2-40B4-BE49-F238E27FC236}">
                <a16:creationId xmlns:a16="http://schemas.microsoft.com/office/drawing/2014/main" id="{0E36C038-53FB-0BAB-C870-B3309575A86D}"/>
              </a:ext>
            </a:extLst>
          </p:cNvPr>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1C50022-7F7F-8A41-BE68-AD46EB030B1B}" type="slidenum">
              <a:rPr kumimoji="0" lang="en-US" sz="1200" b="1" i="0" u="none" strike="noStrike" kern="1200" cap="none" spc="0" normalizeH="0" baseline="0" noProof="0" smtClean="0">
                <a:ln>
                  <a:noFill/>
                </a:ln>
                <a:solidFill>
                  <a:srgbClr val="0E3793"/>
                </a:solidFill>
                <a:effectLst/>
                <a:uLnTx/>
                <a:uFillTx/>
                <a:latin typeface="Arial" charset="0"/>
                <a:ea typeface="ＭＳ Ｐゴシック" pitchFamily="1"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14</a:t>
            </a:fld>
            <a:endParaRPr kumimoji="0" lang="en-US" sz="1200" b="1" i="0" u="none" strike="noStrike" kern="1200" cap="none" spc="0" normalizeH="0" baseline="0" noProof="0">
              <a:ln>
                <a:noFill/>
              </a:ln>
              <a:solidFill>
                <a:srgbClr val="0E3793"/>
              </a:solidFill>
              <a:effectLst/>
              <a:uLnTx/>
              <a:uFillTx/>
              <a:latin typeface="Arial" charset="0"/>
              <a:ea typeface="ＭＳ Ｐゴシック" pitchFamily="1" charset="-128"/>
              <a:cs typeface="+mn-cs"/>
            </a:endParaRPr>
          </a:p>
        </p:txBody>
      </p:sp>
      <p:sp>
        <p:nvSpPr>
          <p:cNvPr id="5" name="Title 4">
            <a:extLst>
              <a:ext uri="{FF2B5EF4-FFF2-40B4-BE49-F238E27FC236}">
                <a16:creationId xmlns:a16="http://schemas.microsoft.com/office/drawing/2014/main" id="{FE2FB4A3-5363-0B42-4559-30CB3229B94A}"/>
              </a:ext>
            </a:extLst>
          </p:cNvPr>
          <p:cNvSpPr>
            <a:spLocks noGrp="1"/>
          </p:cNvSpPr>
          <p:nvPr>
            <p:ph type="title"/>
          </p:nvPr>
        </p:nvSpPr>
        <p:spPr/>
        <p:txBody>
          <a:bodyPr/>
          <a:lstStyle/>
          <a:p>
            <a:r>
              <a:rPr lang="en-US" dirty="0"/>
              <a:t>What: Pedestrian Fatality Action Trend</a:t>
            </a:r>
          </a:p>
        </p:txBody>
      </p:sp>
      <p:grpSp>
        <p:nvGrpSpPr>
          <p:cNvPr id="18" name="Group 17">
            <a:extLst>
              <a:ext uri="{FF2B5EF4-FFF2-40B4-BE49-F238E27FC236}">
                <a16:creationId xmlns:a16="http://schemas.microsoft.com/office/drawing/2014/main" id="{1E39884A-8D1B-8894-498C-4F3D64B6CFD2}"/>
              </a:ext>
            </a:extLst>
          </p:cNvPr>
          <p:cNvGrpSpPr/>
          <p:nvPr/>
        </p:nvGrpSpPr>
        <p:grpSpPr>
          <a:xfrm>
            <a:off x="9351146" y="7398159"/>
            <a:ext cx="1413008" cy="1843315"/>
            <a:chOff x="8964706" y="1574800"/>
            <a:chExt cx="1413008" cy="1493520"/>
          </a:xfrm>
        </p:grpSpPr>
        <p:cxnSp>
          <p:nvCxnSpPr>
            <p:cNvPr id="12" name="Straight Connector 11">
              <a:extLst>
                <a:ext uri="{FF2B5EF4-FFF2-40B4-BE49-F238E27FC236}">
                  <a16:creationId xmlns:a16="http://schemas.microsoft.com/office/drawing/2014/main" id="{7AF24D46-DC1C-8CE6-6A1E-43DF41997D63}"/>
                </a:ext>
              </a:extLst>
            </p:cNvPr>
            <p:cNvCxnSpPr>
              <a:cxnSpLocks/>
            </p:cNvCxnSpPr>
            <p:nvPr/>
          </p:nvCxnSpPr>
          <p:spPr bwMode="auto">
            <a:xfrm>
              <a:off x="8964706" y="3068320"/>
              <a:ext cx="1413008" cy="0"/>
            </a:xfrm>
            <a:prstGeom prst="line">
              <a:avLst/>
            </a:prstGeom>
            <a:solidFill>
              <a:schemeClr val="accent1"/>
            </a:solidFill>
            <a:ln w="15875" cap="flat" cmpd="sng" algn="ctr">
              <a:solidFill>
                <a:schemeClr val="bg1">
                  <a:lumMod val="50000"/>
                </a:schemeClr>
              </a:solidFill>
              <a:prstDash val="dash"/>
              <a:round/>
              <a:headEnd type="none" w="med" len="med"/>
              <a:tailEnd type="none" w="med" len="med"/>
            </a:ln>
            <a:effectLst/>
          </p:spPr>
        </p:cxnSp>
        <p:cxnSp>
          <p:nvCxnSpPr>
            <p:cNvPr id="16" name="Straight Connector 15">
              <a:extLst>
                <a:ext uri="{FF2B5EF4-FFF2-40B4-BE49-F238E27FC236}">
                  <a16:creationId xmlns:a16="http://schemas.microsoft.com/office/drawing/2014/main" id="{31F65003-60C0-E409-799A-DB88F8806592}"/>
                </a:ext>
              </a:extLst>
            </p:cNvPr>
            <p:cNvCxnSpPr>
              <a:cxnSpLocks/>
            </p:cNvCxnSpPr>
            <p:nvPr/>
          </p:nvCxnSpPr>
          <p:spPr bwMode="auto">
            <a:xfrm>
              <a:off x="9959788" y="1574800"/>
              <a:ext cx="417926" cy="0"/>
            </a:xfrm>
            <a:prstGeom prst="line">
              <a:avLst/>
            </a:prstGeom>
            <a:solidFill>
              <a:schemeClr val="accent1"/>
            </a:solidFill>
            <a:ln w="15875" cap="flat" cmpd="sng" algn="ctr">
              <a:solidFill>
                <a:schemeClr val="bg1">
                  <a:lumMod val="50000"/>
                </a:schemeClr>
              </a:solidFill>
              <a:prstDash val="dash"/>
              <a:round/>
              <a:headEnd type="none" w="med" len="med"/>
              <a:tailEnd type="none" w="med" len="med"/>
            </a:ln>
            <a:effectLst/>
          </p:spPr>
        </p:cxnSp>
      </p:grpSp>
      <p:graphicFrame>
        <p:nvGraphicFramePr>
          <p:cNvPr id="9" name="Content Placeholder 7">
            <a:extLst>
              <a:ext uri="{FF2B5EF4-FFF2-40B4-BE49-F238E27FC236}">
                <a16:creationId xmlns:a16="http://schemas.microsoft.com/office/drawing/2014/main" id="{9A73D9C0-CDE9-F6A1-8800-5858ACC03371}"/>
              </a:ext>
            </a:extLst>
          </p:cNvPr>
          <p:cNvGraphicFramePr>
            <a:graphicFrameLocks/>
          </p:cNvGraphicFramePr>
          <p:nvPr>
            <p:extLst>
              <p:ext uri="{D42A27DB-BD31-4B8C-83A1-F6EECF244321}">
                <p14:modId xmlns:p14="http://schemas.microsoft.com/office/powerpoint/2010/main" val="4270838325"/>
              </p:ext>
            </p:extLst>
          </p:nvPr>
        </p:nvGraphicFramePr>
        <p:xfrm>
          <a:off x="210772" y="1198574"/>
          <a:ext cx="5694728" cy="391278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Content Placeholder 7">
            <a:extLst>
              <a:ext uri="{FF2B5EF4-FFF2-40B4-BE49-F238E27FC236}">
                <a16:creationId xmlns:a16="http://schemas.microsoft.com/office/drawing/2014/main" id="{56F09721-299E-78C5-227F-FFE686DD9982}"/>
              </a:ext>
            </a:extLst>
          </p:cNvPr>
          <p:cNvGraphicFramePr>
            <a:graphicFrameLocks/>
          </p:cNvGraphicFramePr>
          <p:nvPr>
            <p:extLst>
              <p:ext uri="{D42A27DB-BD31-4B8C-83A1-F6EECF244321}">
                <p14:modId xmlns:p14="http://schemas.microsoft.com/office/powerpoint/2010/main" val="3746000392"/>
              </p:ext>
            </p:extLst>
          </p:nvPr>
        </p:nvGraphicFramePr>
        <p:xfrm>
          <a:off x="6078192" y="1175954"/>
          <a:ext cx="6015398" cy="3912781"/>
        </p:xfrm>
        <a:graphic>
          <a:graphicData uri="http://schemas.openxmlformats.org/drawingml/2006/chart">
            <c:chart xmlns:c="http://schemas.openxmlformats.org/drawingml/2006/chart" xmlns:r="http://schemas.openxmlformats.org/officeDocument/2006/relationships" r:id="rId4"/>
          </a:graphicData>
        </a:graphic>
      </p:graphicFrame>
      <p:cxnSp>
        <p:nvCxnSpPr>
          <p:cNvPr id="13" name="Straight Arrow Connector 12">
            <a:extLst>
              <a:ext uri="{FF2B5EF4-FFF2-40B4-BE49-F238E27FC236}">
                <a16:creationId xmlns:a16="http://schemas.microsoft.com/office/drawing/2014/main" id="{A5765D78-7330-F058-5604-42F138A4F3E9}"/>
              </a:ext>
            </a:extLst>
          </p:cNvPr>
          <p:cNvCxnSpPr>
            <a:cxnSpLocks/>
          </p:cNvCxnSpPr>
          <p:nvPr/>
        </p:nvCxnSpPr>
        <p:spPr bwMode="auto">
          <a:xfrm>
            <a:off x="5211401" y="2187002"/>
            <a:ext cx="0" cy="676191"/>
          </a:xfrm>
          <a:prstGeom prst="straightConnector1">
            <a:avLst/>
          </a:prstGeom>
          <a:solidFill>
            <a:schemeClr val="accent1"/>
          </a:solidFill>
          <a:ln w="15875" cap="flat" cmpd="sng" algn="ctr">
            <a:solidFill>
              <a:srgbClr val="FF0000"/>
            </a:solidFill>
            <a:prstDash val="solid"/>
            <a:round/>
            <a:headEnd type="stealth" w="lg" len="med"/>
            <a:tailEnd type="none" w="lg" len="med"/>
          </a:ln>
          <a:effectLst/>
        </p:spPr>
      </p:cxnSp>
      <p:grpSp>
        <p:nvGrpSpPr>
          <p:cNvPr id="14" name="Group 13">
            <a:extLst>
              <a:ext uri="{FF2B5EF4-FFF2-40B4-BE49-F238E27FC236}">
                <a16:creationId xmlns:a16="http://schemas.microsoft.com/office/drawing/2014/main" id="{D704CA4A-10CE-8E47-C7BD-04DC390F54EB}"/>
              </a:ext>
            </a:extLst>
          </p:cNvPr>
          <p:cNvGrpSpPr/>
          <p:nvPr/>
        </p:nvGrpSpPr>
        <p:grpSpPr>
          <a:xfrm>
            <a:off x="4502080" y="2155559"/>
            <a:ext cx="954594" cy="715594"/>
            <a:chOff x="8789495" y="1448040"/>
            <a:chExt cx="954594" cy="579798"/>
          </a:xfrm>
        </p:grpSpPr>
        <p:cxnSp>
          <p:nvCxnSpPr>
            <p:cNvPr id="15" name="Straight Connector 14">
              <a:extLst>
                <a:ext uri="{FF2B5EF4-FFF2-40B4-BE49-F238E27FC236}">
                  <a16:creationId xmlns:a16="http://schemas.microsoft.com/office/drawing/2014/main" id="{079C9B75-3D79-6FB2-A2D6-F0C36243BD20}"/>
                </a:ext>
              </a:extLst>
            </p:cNvPr>
            <p:cNvCxnSpPr>
              <a:cxnSpLocks/>
            </p:cNvCxnSpPr>
            <p:nvPr/>
          </p:nvCxnSpPr>
          <p:spPr bwMode="auto">
            <a:xfrm>
              <a:off x="8789495" y="2027838"/>
              <a:ext cx="954594" cy="0"/>
            </a:xfrm>
            <a:prstGeom prst="line">
              <a:avLst/>
            </a:prstGeom>
            <a:solidFill>
              <a:schemeClr val="accent1"/>
            </a:solidFill>
            <a:ln w="15875" cap="flat" cmpd="sng" algn="ctr">
              <a:solidFill>
                <a:schemeClr val="bg1">
                  <a:lumMod val="50000"/>
                </a:schemeClr>
              </a:solidFill>
              <a:prstDash val="dash"/>
              <a:round/>
              <a:headEnd type="none" w="med" len="med"/>
              <a:tailEnd type="none" w="med" len="med"/>
            </a:ln>
            <a:effectLst/>
          </p:spPr>
        </p:cxnSp>
        <p:cxnSp>
          <p:nvCxnSpPr>
            <p:cNvPr id="17" name="Straight Connector 16">
              <a:extLst>
                <a:ext uri="{FF2B5EF4-FFF2-40B4-BE49-F238E27FC236}">
                  <a16:creationId xmlns:a16="http://schemas.microsoft.com/office/drawing/2014/main" id="{B538F161-736B-FFA0-652B-E84F4F5FB62D}"/>
                </a:ext>
              </a:extLst>
            </p:cNvPr>
            <p:cNvCxnSpPr>
              <a:cxnSpLocks/>
            </p:cNvCxnSpPr>
            <p:nvPr/>
          </p:nvCxnSpPr>
          <p:spPr bwMode="auto">
            <a:xfrm>
              <a:off x="9326163" y="1448040"/>
              <a:ext cx="417926" cy="0"/>
            </a:xfrm>
            <a:prstGeom prst="line">
              <a:avLst/>
            </a:prstGeom>
            <a:solidFill>
              <a:schemeClr val="accent1"/>
            </a:solidFill>
            <a:ln w="15875" cap="flat" cmpd="sng" algn="ctr">
              <a:solidFill>
                <a:schemeClr val="bg1">
                  <a:lumMod val="50000"/>
                </a:schemeClr>
              </a:solidFill>
              <a:prstDash val="dash"/>
              <a:round/>
              <a:headEnd type="none" w="med" len="med"/>
              <a:tailEnd type="none" w="med" len="med"/>
            </a:ln>
            <a:effectLst/>
          </p:spPr>
        </p:cxnSp>
      </p:grpSp>
      <p:sp>
        <p:nvSpPr>
          <p:cNvPr id="19" name="TextBox 18">
            <a:extLst>
              <a:ext uri="{FF2B5EF4-FFF2-40B4-BE49-F238E27FC236}">
                <a16:creationId xmlns:a16="http://schemas.microsoft.com/office/drawing/2014/main" id="{06D4E0E6-BF12-AC26-0F8C-932A74CC9699}"/>
              </a:ext>
            </a:extLst>
          </p:cNvPr>
          <p:cNvSpPr txBox="1"/>
          <p:nvPr/>
        </p:nvSpPr>
        <p:spPr>
          <a:xfrm>
            <a:off x="4569902" y="2249472"/>
            <a:ext cx="575799"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Arial" charset="0"/>
                <a:ea typeface="ＭＳ Ｐゴシック" pitchFamily="1" charset="-128"/>
                <a:cs typeface="+mn-cs"/>
              </a:rPr>
              <a:t>+19</a:t>
            </a:r>
          </a:p>
        </p:txBody>
      </p:sp>
      <p:sp>
        <p:nvSpPr>
          <p:cNvPr id="8" name="TextBox 7">
            <a:extLst>
              <a:ext uri="{FF2B5EF4-FFF2-40B4-BE49-F238E27FC236}">
                <a16:creationId xmlns:a16="http://schemas.microsoft.com/office/drawing/2014/main" id="{3F21AF19-58C5-CDF5-BAE8-384A28A3D97B}"/>
              </a:ext>
            </a:extLst>
          </p:cNvPr>
          <p:cNvSpPr txBox="1"/>
          <p:nvPr/>
        </p:nvSpPr>
        <p:spPr>
          <a:xfrm>
            <a:off x="6087096" y="5088735"/>
            <a:ext cx="6006494" cy="46166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1" u="none" strike="noStrike" kern="1200" cap="none" spc="0" normalizeH="0" baseline="0" noProof="0" dirty="0">
                <a:ln>
                  <a:noFill/>
                </a:ln>
                <a:solidFill>
                  <a:srgbClr val="949CA1">
                    <a:lumMod val="75000"/>
                  </a:srgbClr>
                </a:solidFill>
                <a:effectLst/>
                <a:uLnTx/>
                <a:uFillTx/>
                <a:latin typeface="Arial" charset="0"/>
                <a:ea typeface="ＭＳ Ｐゴシック" pitchFamily="1" charset="-128"/>
                <a:cs typeface="+mn-cs"/>
              </a:rPr>
              <a:t>“At intersection” is within 150 feet, so some are crossing outside of intersection “box” defined by roadway edge extensions.</a:t>
            </a:r>
          </a:p>
        </p:txBody>
      </p:sp>
      <p:cxnSp>
        <p:nvCxnSpPr>
          <p:cNvPr id="20" name="Straight Arrow Connector 19">
            <a:extLst>
              <a:ext uri="{FF2B5EF4-FFF2-40B4-BE49-F238E27FC236}">
                <a16:creationId xmlns:a16="http://schemas.microsoft.com/office/drawing/2014/main" id="{29846D20-B4F3-6E5F-95BF-808712A8D61C}"/>
              </a:ext>
            </a:extLst>
          </p:cNvPr>
          <p:cNvCxnSpPr>
            <a:cxnSpLocks/>
          </p:cNvCxnSpPr>
          <p:nvPr/>
        </p:nvCxnSpPr>
        <p:spPr bwMode="auto">
          <a:xfrm flipH="1">
            <a:off x="10872420" y="3080771"/>
            <a:ext cx="1470" cy="521491"/>
          </a:xfrm>
          <a:prstGeom prst="straightConnector1">
            <a:avLst/>
          </a:prstGeom>
          <a:solidFill>
            <a:schemeClr val="accent1"/>
          </a:solidFill>
          <a:ln w="15875" cap="flat" cmpd="sng" algn="ctr">
            <a:solidFill>
              <a:srgbClr val="FF0000"/>
            </a:solidFill>
            <a:prstDash val="solid"/>
            <a:round/>
            <a:headEnd type="stealth" w="lg" len="med"/>
            <a:tailEnd type="none" w="lg" len="med"/>
          </a:ln>
          <a:effectLst/>
        </p:spPr>
      </p:cxnSp>
      <p:grpSp>
        <p:nvGrpSpPr>
          <p:cNvPr id="21" name="Group 20">
            <a:extLst>
              <a:ext uri="{FF2B5EF4-FFF2-40B4-BE49-F238E27FC236}">
                <a16:creationId xmlns:a16="http://schemas.microsoft.com/office/drawing/2014/main" id="{C87F85E3-1660-C847-2297-E9E7CA5871B8}"/>
              </a:ext>
            </a:extLst>
          </p:cNvPr>
          <p:cNvGrpSpPr/>
          <p:nvPr/>
        </p:nvGrpSpPr>
        <p:grpSpPr>
          <a:xfrm>
            <a:off x="10243757" y="3080771"/>
            <a:ext cx="954594" cy="516742"/>
            <a:chOff x="8789495" y="1449138"/>
            <a:chExt cx="954594" cy="578700"/>
          </a:xfrm>
        </p:grpSpPr>
        <p:cxnSp>
          <p:nvCxnSpPr>
            <p:cNvPr id="22" name="Straight Connector 21">
              <a:extLst>
                <a:ext uri="{FF2B5EF4-FFF2-40B4-BE49-F238E27FC236}">
                  <a16:creationId xmlns:a16="http://schemas.microsoft.com/office/drawing/2014/main" id="{B6A4E985-682F-8C7E-7464-8121E5DF242F}"/>
                </a:ext>
              </a:extLst>
            </p:cNvPr>
            <p:cNvCxnSpPr>
              <a:cxnSpLocks/>
            </p:cNvCxnSpPr>
            <p:nvPr/>
          </p:nvCxnSpPr>
          <p:spPr bwMode="auto">
            <a:xfrm>
              <a:off x="8789495" y="2027838"/>
              <a:ext cx="954594" cy="0"/>
            </a:xfrm>
            <a:prstGeom prst="line">
              <a:avLst/>
            </a:prstGeom>
            <a:solidFill>
              <a:schemeClr val="accent1"/>
            </a:solidFill>
            <a:ln w="15875" cap="flat" cmpd="sng" algn="ctr">
              <a:solidFill>
                <a:schemeClr val="bg1">
                  <a:lumMod val="50000"/>
                </a:schemeClr>
              </a:solidFill>
              <a:prstDash val="dash"/>
              <a:round/>
              <a:headEnd type="none" w="med" len="med"/>
              <a:tailEnd type="none" w="med" len="med"/>
            </a:ln>
            <a:effectLst/>
          </p:spPr>
        </p:cxnSp>
        <p:cxnSp>
          <p:nvCxnSpPr>
            <p:cNvPr id="23" name="Straight Connector 22">
              <a:extLst>
                <a:ext uri="{FF2B5EF4-FFF2-40B4-BE49-F238E27FC236}">
                  <a16:creationId xmlns:a16="http://schemas.microsoft.com/office/drawing/2014/main" id="{155B9A36-1BBB-CECE-BBFA-8EFBEB1374A4}"/>
                </a:ext>
              </a:extLst>
            </p:cNvPr>
            <p:cNvCxnSpPr>
              <a:cxnSpLocks/>
            </p:cNvCxnSpPr>
            <p:nvPr/>
          </p:nvCxnSpPr>
          <p:spPr bwMode="auto">
            <a:xfrm>
              <a:off x="9326163" y="1449138"/>
              <a:ext cx="417926" cy="0"/>
            </a:xfrm>
            <a:prstGeom prst="line">
              <a:avLst/>
            </a:prstGeom>
            <a:solidFill>
              <a:schemeClr val="accent1"/>
            </a:solidFill>
            <a:ln w="15875" cap="flat" cmpd="sng" algn="ctr">
              <a:solidFill>
                <a:schemeClr val="bg1">
                  <a:lumMod val="50000"/>
                </a:schemeClr>
              </a:solidFill>
              <a:prstDash val="dash"/>
              <a:round/>
              <a:headEnd type="none" w="med" len="med"/>
              <a:tailEnd type="none" w="med" len="med"/>
            </a:ln>
            <a:effectLst/>
          </p:spPr>
        </p:cxnSp>
      </p:grpSp>
      <p:sp>
        <p:nvSpPr>
          <p:cNvPr id="24" name="TextBox 23">
            <a:extLst>
              <a:ext uri="{FF2B5EF4-FFF2-40B4-BE49-F238E27FC236}">
                <a16:creationId xmlns:a16="http://schemas.microsoft.com/office/drawing/2014/main" id="{A276C203-349B-C759-0AC3-3CDC18C59085}"/>
              </a:ext>
            </a:extLst>
          </p:cNvPr>
          <p:cNvSpPr txBox="1"/>
          <p:nvPr/>
        </p:nvSpPr>
        <p:spPr>
          <a:xfrm>
            <a:off x="10267291" y="3007152"/>
            <a:ext cx="575799"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Arial" charset="0"/>
                <a:ea typeface="ＭＳ Ｐゴシック" pitchFamily="1" charset="-128"/>
                <a:cs typeface="+mn-cs"/>
              </a:rPr>
              <a:t>+14</a:t>
            </a:r>
          </a:p>
        </p:txBody>
      </p:sp>
      <p:pic>
        <p:nvPicPr>
          <p:cNvPr id="2" name="Graphic 1">
            <a:extLst>
              <a:ext uri="{FF2B5EF4-FFF2-40B4-BE49-F238E27FC236}">
                <a16:creationId xmlns:a16="http://schemas.microsoft.com/office/drawing/2014/main" id="{77030D9E-2D1B-EFF1-133C-824FCBA610DB}"/>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rot="1067181">
            <a:off x="3319887" y="5370096"/>
            <a:ext cx="688822" cy="590656"/>
          </a:xfrm>
          <a:prstGeom prst="rect">
            <a:avLst/>
          </a:prstGeom>
        </p:spPr>
      </p:pic>
      <p:sp>
        <p:nvSpPr>
          <p:cNvPr id="6" name="TextBox 5">
            <a:extLst>
              <a:ext uri="{FF2B5EF4-FFF2-40B4-BE49-F238E27FC236}">
                <a16:creationId xmlns:a16="http://schemas.microsoft.com/office/drawing/2014/main" id="{A3009341-2237-AFAB-12F2-860CC51AE6D6}"/>
              </a:ext>
            </a:extLst>
          </p:cNvPr>
          <p:cNvSpPr txBox="1"/>
          <p:nvPr/>
        </p:nvSpPr>
        <p:spPr>
          <a:xfrm>
            <a:off x="4082460" y="5190068"/>
            <a:ext cx="974883" cy="861774"/>
          </a:xfrm>
          <a:prstGeom prst="rect">
            <a:avLst/>
          </a:prstGeom>
          <a:noFill/>
        </p:spPr>
        <p:txBody>
          <a:bodyPr wrap="square" rtlCol="0">
            <a:spAutoFit/>
          </a:bodyPr>
          <a:lstStyle/>
          <a:p>
            <a:pPr algn="r"/>
            <a:r>
              <a:rPr lang="en-US" sz="2200" b="1" spc="-50" dirty="0">
                <a:solidFill>
                  <a:schemeClr val="accent2">
                    <a:lumMod val="75000"/>
                  </a:schemeClr>
                </a:solidFill>
                <a:latin typeface="Arial Black" panose="020B0A04020102020204" pitchFamily="34" charset="0"/>
              </a:rPr>
              <a:t>80%</a:t>
            </a:r>
            <a:r>
              <a:rPr lang="en-US" sz="1400" dirty="0">
                <a:solidFill>
                  <a:schemeClr val="bg2"/>
                </a:solidFill>
              </a:rPr>
              <a:t> </a:t>
            </a:r>
            <a:r>
              <a:rPr lang="en-US" sz="1400" dirty="0">
                <a:solidFill>
                  <a:schemeClr val="accent2">
                    <a:lumMod val="50000"/>
                  </a:schemeClr>
                </a:solidFill>
              </a:rPr>
              <a:t>happened at night</a:t>
            </a:r>
          </a:p>
        </p:txBody>
      </p:sp>
      <p:pic>
        <p:nvPicPr>
          <p:cNvPr id="7" name="Graphic 6">
            <a:extLst>
              <a:ext uri="{FF2B5EF4-FFF2-40B4-BE49-F238E27FC236}">
                <a16:creationId xmlns:a16="http://schemas.microsoft.com/office/drawing/2014/main" id="{C3DAE52A-A55E-F81A-9E15-C86D5C769E8F}"/>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rot="1067181">
            <a:off x="9502179" y="5664343"/>
            <a:ext cx="630084" cy="540289"/>
          </a:xfrm>
          <a:prstGeom prst="rect">
            <a:avLst/>
          </a:prstGeom>
        </p:spPr>
      </p:pic>
      <p:sp>
        <p:nvSpPr>
          <p:cNvPr id="10" name="TextBox 9">
            <a:extLst>
              <a:ext uri="{FF2B5EF4-FFF2-40B4-BE49-F238E27FC236}">
                <a16:creationId xmlns:a16="http://schemas.microsoft.com/office/drawing/2014/main" id="{842798A5-4EF6-A702-783F-2B19D6721732}"/>
              </a:ext>
            </a:extLst>
          </p:cNvPr>
          <p:cNvSpPr txBox="1"/>
          <p:nvPr/>
        </p:nvSpPr>
        <p:spPr>
          <a:xfrm>
            <a:off x="10276712" y="5456801"/>
            <a:ext cx="974883" cy="861774"/>
          </a:xfrm>
          <a:prstGeom prst="rect">
            <a:avLst/>
          </a:prstGeom>
          <a:noFill/>
        </p:spPr>
        <p:txBody>
          <a:bodyPr wrap="square" rtlCol="0">
            <a:spAutoFit/>
          </a:bodyPr>
          <a:lstStyle/>
          <a:p>
            <a:pPr algn="r"/>
            <a:r>
              <a:rPr lang="en-US" sz="2200" b="1" spc="-50" dirty="0">
                <a:solidFill>
                  <a:schemeClr val="accent1">
                    <a:lumMod val="75000"/>
                  </a:schemeClr>
                </a:solidFill>
                <a:latin typeface="Arial Black" panose="020B0A04020102020204" pitchFamily="34" charset="0"/>
              </a:rPr>
              <a:t>70%</a:t>
            </a:r>
            <a:r>
              <a:rPr lang="en-US" sz="1400" dirty="0">
                <a:solidFill>
                  <a:schemeClr val="bg2"/>
                </a:solidFill>
              </a:rPr>
              <a:t> </a:t>
            </a:r>
            <a:r>
              <a:rPr lang="en-US" sz="1400" dirty="0">
                <a:solidFill>
                  <a:schemeClr val="accent1">
                    <a:lumMod val="50000"/>
                  </a:schemeClr>
                </a:solidFill>
              </a:rPr>
              <a:t>happened at night</a:t>
            </a:r>
          </a:p>
        </p:txBody>
      </p:sp>
      <p:pic>
        <p:nvPicPr>
          <p:cNvPr id="25" name="Graphic 24">
            <a:extLst>
              <a:ext uri="{FF2B5EF4-FFF2-40B4-BE49-F238E27FC236}">
                <a16:creationId xmlns:a16="http://schemas.microsoft.com/office/drawing/2014/main" id="{DC85D999-C905-570B-62C7-C1951E342CE0}"/>
              </a:ext>
            </a:extLst>
          </p:cNvPr>
          <p:cNvPicPr>
            <a:picLocks noChangeAspect="1"/>
          </p:cNvPicPr>
          <p:nvPr/>
        </p:nvPicPr>
        <p:blipFill>
          <a:blip r:embed="rId9">
            <a:extLst>
              <a:ext uri="{96DAC541-7B7A-43D3-8B79-37D633B846F1}">
                <asvg:svgBlip xmlns="" xmlns:asvg="http://schemas.microsoft.com/office/drawing/2016/SVG/main" r:embed="rId10"/>
              </a:ext>
            </a:extLst>
          </a:blip>
          <a:stretch>
            <a:fillRect/>
          </a:stretch>
        </p:blipFill>
        <p:spPr>
          <a:xfrm>
            <a:off x="744011" y="5307977"/>
            <a:ext cx="962472" cy="625955"/>
          </a:xfrm>
          <a:prstGeom prst="rect">
            <a:avLst/>
          </a:prstGeom>
        </p:spPr>
      </p:pic>
      <p:sp>
        <p:nvSpPr>
          <p:cNvPr id="26" name="TextBox 25">
            <a:extLst>
              <a:ext uri="{FF2B5EF4-FFF2-40B4-BE49-F238E27FC236}">
                <a16:creationId xmlns:a16="http://schemas.microsoft.com/office/drawing/2014/main" id="{156EC9A1-041C-AE45-CF15-E7D5FCA189D7}"/>
              </a:ext>
            </a:extLst>
          </p:cNvPr>
          <p:cNvSpPr txBox="1"/>
          <p:nvPr/>
        </p:nvSpPr>
        <p:spPr>
          <a:xfrm>
            <a:off x="1610462" y="5228539"/>
            <a:ext cx="974883" cy="861774"/>
          </a:xfrm>
          <a:prstGeom prst="rect">
            <a:avLst/>
          </a:prstGeom>
          <a:noFill/>
        </p:spPr>
        <p:txBody>
          <a:bodyPr wrap="square" rtlCol="0">
            <a:spAutoFit/>
          </a:bodyPr>
          <a:lstStyle/>
          <a:p>
            <a:pPr algn="r"/>
            <a:r>
              <a:rPr lang="en-US" sz="2200" b="1" spc="-50" dirty="0">
                <a:solidFill>
                  <a:schemeClr val="accent2">
                    <a:lumMod val="75000"/>
                  </a:schemeClr>
                </a:solidFill>
                <a:latin typeface="Arial Black" panose="020B0A04020102020204" pitchFamily="34" charset="0"/>
              </a:rPr>
              <a:t>40%</a:t>
            </a:r>
            <a:r>
              <a:rPr lang="en-US" sz="1400" dirty="0">
                <a:solidFill>
                  <a:schemeClr val="bg2"/>
                </a:solidFill>
              </a:rPr>
              <a:t> </a:t>
            </a:r>
            <a:r>
              <a:rPr lang="en-US" sz="1400" dirty="0">
                <a:solidFill>
                  <a:schemeClr val="accent2">
                    <a:lumMod val="50000"/>
                  </a:schemeClr>
                </a:solidFill>
              </a:rPr>
              <a:t>are crossing</a:t>
            </a:r>
          </a:p>
        </p:txBody>
      </p:sp>
      <p:pic>
        <p:nvPicPr>
          <p:cNvPr id="27" name="Graphic 26">
            <a:extLst>
              <a:ext uri="{FF2B5EF4-FFF2-40B4-BE49-F238E27FC236}">
                <a16:creationId xmlns:a16="http://schemas.microsoft.com/office/drawing/2014/main" id="{72FAE383-3EFC-A00B-B66D-C166B50F4070}"/>
              </a:ext>
            </a:extLst>
          </p:cNvPr>
          <p:cNvPicPr>
            <a:picLocks noChangeAspect="1"/>
          </p:cNvPicPr>
          <p:nvPr/>
        </p:nvPicPr>
        <p:blipFill>
          <a:blip r:embed="rId9">
            <a:extLst>
              <a:ext uri="{96DAC541-7B7A-43D3-8B79-37D633B846F1}">
                <asvg:svgBlip xmlns="" xmlns:asvg="http://schemas.microsoft.com/office/drawing/2016/SVG/main" r:embed="rId10"/>
              </a:ext>
            </a:extLst>
          </a:blip>
          <a:stretch>
            <a:fillRect/>
          </a:stretch>
        </p:blipFill>
        <p:spPr>
          <a:xfrm>
            <a:off x="6782804" y="5541930"/>
            <a:ext cx="962472" cy="625955"/>
          </a:xfrm>
          <a:prstGeom prst="rect">
            <a:avLst/>
          </a:prstGeom>
        </p:spPr>
      </p:pic>
      <p:sp>
        <p:nvSpPr>
          <p:cNvPr id="28" name="TextBox 27">
            <a:extLst>
              <a:ext uri="{FF2B5EF4-FFF2-40B4-BE49-F238E27FC236}">
                <a16:creationId xmlns:a16="http://schemas.microsoft.com/office/drawing/2014/main" id="{9F217CDC-6F5D-5EC1-65D3-C6F2269693FC}"/>
              </a:ext>
            </a:extLst>
          </p:cNvPr>
          <p:cNvSpPr txBox="1"/>
          <p:nvPr/>
        </p:nvSpPr>
        <p:spPr>
          <a:xfrm>
            <a:off x="7624799" y="5475689"/>
            <a:ext cx="974883" cy="861774"/>
          </a:xfrm>
          <a:prstGeom prst="rect">
            <a:avLst/>
          </a:prstGeom>
          <a:noFill/>
        </p:spPr>
        <p:txBody>
          <a:bodyPr wrap="square" rtlCol="0">
            <a:spAutoFit/>
          </a:bodyPr>
          <a:lstStyle/>
          <a:p>
            <a:pPr algn="r"/>
            <a:r>
              <a:rPr lang="en-US" sz="2200" b="1" spc="-50" dirty="0">
                <a:solidFill>
                  <a:schemeClr val="accent1">
                    <a:lumMod val="75000"/>
                  </a:schemeClr>
                </a:solidFill>
                <a:latin typeface="Arial Black" panose="020B0A04020102020204" pitchFamily="34" charset="0"/>
              </a:rPr>
              <a:t>76%</a:t>
            </a:r>
            <a:r>
              <a:rPr lang="en-US" sz="1400" dirty="0">
                <a:solidFill>
                  <a:schemeClr val="bg2"/>
                </a:solidFill>
              </a:rPr>
              <a:t> </a:t>
            </a:r>
            <a:r>
              <a:rPr lang="en-US" sz="1400" dirty="0">
                <a:solidFill>
                  <a:schemeClr val="accent1">
                    <a:lumMod val="50000"/>
                  </a:schemeClr>
                </a:solidFill>
              </a:rPr>
              <a:t>are crossing</a:t>
            </a:r>
          </a:p>
        </p:txBody>
      </p:sp>
    </p:spTree>
    <p:extLst>
      <p:ext uri="{BB962C8B-B14F-4D97-AF65-F5344CB8AC3E}">
        <p14:creationId xmlns:p14="http://schemas.microsoft.com/office/powerpoint/2010/main" val="4139000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par>
                          <p:cTn id="13" fill="hold">
                            <p:stCondLst>
                              <p:cond delay="500"/>
                            </p:stCondLst>
                            <p:childTnLst>
                              <p:par>
                                <p:cTn id="14" presetID="22" presetClass="entr" presetSubtype="4" fill="hold"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down)">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wipe(left)">
                                      <p:cBhvr>
                                        <p:cTn id="21" dur="500"/>
                                        <p:tgtEl>
                                          <p:spTgt spid="21"/>
                                        </p:tgtEl>
                                      </p:cBhvr>
                                    </p:animEffect>
                                  </p:childTnLst>
                                </p:cTn>
                              </p:par>
                            </p:childTnLst>
                          </p:cTn>
                        </p:par>
                        <p:par>
                          <p:cTn id="22" fill="hold">
                            <p:stCondLst>
                              <p:cond delay="500"/>
                            </p:stCondLst>
                            <p:childTnLst>
                              <p:par>
                                <p:cTn id="23" presetID="22" presetClass="entr" presetSubtype="4" fill="hold" nodeType="after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wipe(down)">
                                      <p:cBhvr>
                                        <p:cTn id="2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57DC43D-5974-AD4B-B1C0-9D38579806CD}"/>
              </a:ext>
            </a:extLst>
          </p:cNvPr>
          <p:cNvSpPr>
            <a:spLocks noGrp="1"/>
          </p:cNvSpPr>
          <p:nvPr>
            <p:ph type="title"/>
          </p:nvPr>
        </p:nvSpPr>
        <p:spPr/>
        <p:txBody>
          <a:bodyPr/>
          <a:lstStyle/>
          <a:p>
            <a:r>
              <a:rPr lang="en-US" dirty="0"/>
              <a:t>Demographics Where Pedestrian Crashes Occur</a:t>
            </a:r>
          </a:p>
        </p:txBody>
      </p:sp>
      <p:sp>
        <p:nvSpPr>
          <p:cNvPr id="6" name="Slide Number Placeholder 3">
            <a:extLst>
              <a:ext uri="{FF2B5EF4-FFF2-40B4-BE49-F238E27FC236}">
                <a16:creationId xmlns:a16="http://schemas.microsoft.com/office/drawing/2014/main" id="{4230D35D-C0DB-43AD-80E0-648E94F221AF}"/>
              </a:ext>
            </a:extLst>
          </p:cNvPr>
          <p:cNvSpPr>
            <a:spLocks noGrp="1"/>
          </p:cNvSpPr>
          <p:nvPr>
            <p:ph type="sldNum" sz="quarter" idx="10"/>
          </p:nvPr>
        </p:nvSpPr>
        <p:spPr>
          <a:xfrm>
            <a:off x="8610599" y="6356350"/>
            <a:ext cx="2967399" cy="425444"/>
          </a:xfr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1C50022-7F7F-8A41-BE68-AD46EB030B1B}" type="slidenum">
              <a:rPr kumimoji="0" lang="en-US" sz="1200" b="1" i="0" u="none" strike="noStrike" kern="1200" cap="none" spc="0" normalizeH="0" baseline="0" noProof="0" smtClean="0">
                <a:ln>
                  <a:noFill/>
                </a:ln>
                <a:solidFill>
                  <a:srgbClr val="0E3793"/>
                </a:solidFill>
                <a:effectLst/>
                <a:uLnTx/>
                <a:uFillTx/>
                <a:latin typeface="Arial" charset="0"/>
                <a:ea typeface="ＭＳ Ｐゴシック" pitchFamily="1"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15</a:t>
            </a:fld>
            <a:endParaRPr kumimoji="0" lang="en-US" sz="1200" b="1" i="0" u="none" strike="noStrike" kern="1200" cap="none" spc="0" normalizeH="0" baseline="0" noProof="0" dirty="0">
              <a:ln>
                <a:noFill/>
              </a:ln>
              <a:solidFill>
                <a:srgbClr val="0E3793"/>
              </a:solidFill>
              <a:effectLst/>
              <a:uLnTx/>
              <a:uFillTx/>
              <a:latin typeface="Arial" charset="0"/>
              <a:ea typeface="ＭＳ Ｐゴシック" pitchFamily="1" charset="-128"/>
              <a:cs typeface="+mn-cs"/>
            </a:endParaRPr>
          </a:p>
        </p:txBody>
      </p:sp>
      <p:sp>
        <p:nvSpPr>
          <p:cNvPr id="5" name="TextBox 4">
            <a:extLst>
              <a:ext uri="{FF2B5EF4-FFF2-40B4-BE49-F238E27FC236}">
                <a16:creationId xmlns:a16="http://schemas.microsoft.com/office/drawing/2014/main" id="{FAE4A0F2-F202-E3B0-826A-2D23C4088141}"/>
              </a:ext>
            </a:extLst>
          </p:cNvPr>
          <p:cNvSpPr txBox="1"/>
          <p:nvPr/>
        </p:nvSpPr>
        <p:spPr>
          <a:xfrm>
            <a:off x="496530" y="1206860"/>
            <a:ext cx="3662515" cy="4431983"/>
          </a:xfrm>
          <a:prstGeom prst="rect">
            <a:avLst/>
          </a:prstGeom>
          <a:noFill/>
        </p:spPr>
        <p:txBody>
          <a:bodyPr wrap="square" lIns="91440" tIns="45720" rIns="91440" bIns="45720" anchor="t">
            <a:spAutoFit/>
          </a:bodyPr>
          <a:lstStyle/>
          <a:p>
            <a:pPr marL="0" marR="0" lvl="0" indent="0" algn="just" defTabSz="914400" rtl="0" eaLnBrk="0" fontAlgn="base" latinLnBrk="0" hangingPunct="0">
              <a:lnSpc>
                <a:spcPct val="100000"/>
              </a:lnSpc>
              <a:spcBef>
                <a:spcPct val="0"/>
              </a:spcBef>
              <a:spcAft>
                <a:spcPts val="1200"/>
              </a:spcAft>
              <a:buClrTx/>
              <a:buSzTx/>
              <a:buFontTx/>
              <a:buNone/>
              <a:tabLst/>
              <a:defRPr/>
            </a:pPr>
            <a:r>
              <a:rPr kumimoji="0" lang="en-US" sz="2000" b="1" i="0" u="none" strike="noStrike" kern="1200" cap="none" spc="0" normalizeH="0" baseline="0" noProof="0" dirty="0">
                <a:ln>
                  <a:noFill/>
                </a:ln>
                <a:solidFill>
                  <a:srgbClr val="2D2015"/>
                </a:solidFill>
                <a:effectLst/>
                <a:uLnTx/>
                <a:uFillTx/>
                <a:latin typeface="Arial"/>
                <a:ea typeface="ＭＳ Ｐゴシック"/>
                <a:cs typeface="+mn-cs"/>
              </a:rPr>
              <a:t>Social Vulnerability</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2D2015"/>
                </a:solidFill>
                <a:effectLst/>
                <a:uLnTx/>
                <a:uFillTx/>
                <a:latin typeface="Arial"/>
                <a:ea typeface="ＭＳ Ｐゴシック"/>
                <a:cs typeface="+mn-cs"/>
              </a:rPr>
              <a:t>The degree to which a community exhibits certain social conditions, including high poverty, low percentage of vehicle access, age cohorts</a:t>
            </a:r>
            <a:endParaRPr kumimoji="0" lang="en-US" sz="1800" b="0" i="0" u="none" strike="noStrike" kern="1200" cap="none" spc="0" normalizeH="0" baseline="0" noProof="0" dirty="0">
              <a:ln>
                <a:noFill/>
              </a:ln>
              <a:solidFill>
                <a:srgbClr val="2D2015"/>
              </a:solidFill>
              <a:effectLst/>
              <a:uLnTx/>
              <a:uFillTx/>
              <a:latin typeface="Arial"/>
              <a:ea typeface="ＭＳ Ｐゴシック"/>
              <a:cs typeface="Arial"/>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2D2015"/>
                </a:solidFill>
                <a:effectLst/>
                <a:uLnTx/>
                <a:uFillTx/>
                <a:latin typeface="Arial"/>
                <a:ea typeface="ＭＳ Ｐゴシック"/>
                <a:cs typeface="Arial"/>
              </a:rPr>
              <a:t/>
            </a:r>
            <a:br>
              <a:rPr kumimoji="0" lang="en-US" sz="1800" b="0" i="0" u="none" strike="noStrike" kern="1200" cap="none" spc="0" normalizeH="0" baseline="0" noProof="0" dirty="0">
                <a:ln>
                  <a:noFill/>
                </a:ln>
                <a:solidFill>
                  <a:srgbClr val="2D2015"/>
                </a:solidFill>
                <a:effectLst/>
                <a:uLnTx/>
                <a:uFillTx/>
                <a:latin typeface="Arial"/>
                <a:ea typeface="ＭＳ Ｐゴシック"/>
                <a:cs typeface="Arial"/>
              </a:rPr>
            </a:br>
            <a:r>
              <a:rPr kumimoji="0" lang="en-US" sz="1800" b="0" i="0" u="none" strike="noStrike" kern="1200" cap="none" spc="0" normalizeH="0" baseline="0" noProof="0" dirty="0">
                <a:ln>
                  <a:noFill/>
                </a:ln>
                <a:solidFill>
                  <a:srgbClr val="2D2015"/>
                </a:solidFill>
                <a:effectLst/>
                <a:uLnTx/>
                <a:uFillTx/>
                <a:latin typeface="Arial"/>
                <a:ea typeface="ＭＳ Ｐゴシック"/>
                <a:cs typeface="Arial"/>
              </a:rPr>
              <a:t>The demographic estimates and socio-economic data presented in the following charts are </a:t>
            </a:r>
            <a:r>
              <a:rPr kumimoji="0" lang="en-US" sz="1800" b="0" i="0" u="none" strike="noStrike" kern="1200" cap="none" spc="0" normalizeH="0" baseline="0" noProof="0" dirty="0">
                <a:ln>
                  <a:noFill/>
                </a:ln>
                <a:solidFill>
                  <a:srgbClr val="2D2015"/>
                </a:solidFill>
                <a:effectLst/>
                <a:uLnTx/>
                <a:uFillTx/>
                <a:latin typeface="Arial"/>
                <a:ea typeface="ＭＳ Ｐゴシック"/>
                <a:cs typeface="+mn-cs"/>
              </a:rPr>
              <a:t>based on the American Community Survey (ACS) data from the years 2016 to 2020.</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D2015"/>
              </a:solidFill>
              <a:effectLst/>
              <a:uLnTx/>
              <a:uFillTx/>
              <a:latin typeface="Arial"/>
              <a:ea typeface="ＭＳ Ｐゴシック"/>
              <a:cs typeface="Arial"/>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D2015"/>
              </a:solidFill>
              <a:effectLst/>
              <a:uLnTx/>
              <a:uFillTx/>
              <a:latin typeface="Arial"/>
              <a:ea typeface="ＭＳ Ｐゴシック"/>
              <a:cs typeface="+mn-cs"/>
            </a:endParaRPr>
          </a:p>
        </p:txBody>
      </p:sp>
      <p:sp>
        <p:nvSpPr>
          <p:cNvPr id="7" name="Rectangle: Rounded Corners 6">
            <a:extLst>
              <a:ext uri="{FF2B5EF4-FFF2-40B4-BE49-F238E27FC236}">
                <a16:creationId xmlns:a16="http://schemas.microsoft.com/office/drawing/2014/main" id="{B3F619B5-E44D-193E-82EB-C5859D7D20BC}"/>
              </a:ext>
            </a:extLst>
          </p:cNvPr>
          <p:cNvSpPr/>
          <p:nvPr/>
        </p:nvSpPr>
        <p:spPr bwMode="auto">
          <a:xfrm>
            <a:off x="4478849" y="1206860"/>
            <a:ext cx="7423097" cy="574132"/>
          </a:xfrm>
          <a:prstGeom prst="roundRect">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2D2015"/>
                </a:solidFill>
                <a:effectLst/>
                <a:uLnTx/>
                <a:uFillTx/>
                <a:latin typeface="Arial" charset="0"/>
                <a:ea typeface="ＭＳ Ｐゴシック" pitchFamily="1" charset="-128"/>
                <a:cs typeface="+mn-cs"/>
              </a:rPr>
              <a:t>VRU Vulnerability Investigated</a:t>
            </a:r>
          </a:p>
        </p:txBody>
      </p:sp>
      <p:sp>
        <p:nvSpPr>
          <p:cNvPr id="9" name="Rectangle: Rounded Corners 8">
            <a:extLst>
              <a:ext uri="{FF2B5EF4-FFF2-40B4-BE49-F238E27FC236}">
                <a16:creationId xmlns:a16="http://schemas.microsoft.com/office/drawing/2014/main" id="{709F48B3-E9F0-1044-F8D9-FC0BAA0A2B8F}"/>
              </a:ext>
            </a:extLst>
          </p:cNvPr>
          <p:cNvSpPr/>
          <p:nvPr/>
        </p:nvSpPr>
        <p:spPr bwMode="auto">
          <a:xfrm>
            <a:off x="4478850" y="1868815"/>
            <a:ext cx="1803962" cy="723040"/>
          </a:xfrm>
          <a:prstGeom prst="roundRect">
            <a:avLst/>
          </a:prstGeom>
          <a:solidFill>
            <a:schemeClr val="accent2">
              <a:lumMod val="40000"/>
              <a:lumOff val="60000"/>
            </a:schemeClr>
          </a:solidFill>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2D2015"/>
                </a:solidFill>
                <a:effectLst/>
                <a:uLnTx/>
                <a:uFillTx/>
                <a:latin typeface="Arial" charset="0"/>
                <a:ea typeface="ＭＳ Ｐゴシック" pitchFamily="1" charset="-128"/>
                <a:cs typeface="+mn-cs"/>
              </a:rPr>
              <a:t>Socioeconomic Status</a:t>
            </a:r>
          </a:p>
        </p:txBody>
      </p:sp>
      <p:sp>
        <p:nvSpPr>
          <p:cNvPr id="10" name="Rectangle: Rounded Corners 9">
            <a:extLst>
              <a:ext uri="{FF2B5EF4-FFF2-40B4-BE49-F238E27FC236}">
                <a16:creationId xmlns:a16="http://schemas.microsoft.com/office/drawing/2014/main" id="{AA30BB60-CCD3-D6B5-5B8B-38C883BA8912}"/>
              </a:ext>
            </a:extLst>
          </p:cNvPr>
          <p:cNvSpPr/>
          <p:nvPr/>
        </p:nvSpPr>
        <p:spPr bwMode="auto">
          <a:xfrm>
            <a:off x="6351895" y="1868815"/>
            <a:ext cx="1803962" cy="723040"/>
          </a:xfrm>
          <a:prstGeom prst="roundRect">
            <a:avLst/>
          </a:prstGeom>
          <a:solidFill>
            <a:schemeClr val="accent2">
              <a:lumMod val="40000"/>
              <a:lumOff val="60000"/>
            </a:schemeClr>
          </a:solidFill>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2D2015"/>
                </a:solidFill>
                <a:effectLst/>
                <a:uLnTx/>
                <a:uFillTx/>
                <a:latin typeface="Arial" charset="0"/>
                <a:ea typeface="ＭＳ Ｐゴシック" pitchFamily="1" charset="-128"/>
                <a:cs typeface="+mn-cs"/>
              </a:rPr>
              <a:t>Household Characteristics</a:t>
            </a:r>
          </a:p>
        </p:txBody>
      </p:sp>
      <p:sp>
        <p:nvSpPr>
          <p:cNvPr id="11" name="Rectangle: Rounded Corners 10">
            <a:extLst>
              <a:ext uri="{FF2B5EF4-FFF2-40B4-BE49-F238E27FC236}">
                <a16:creationId xmlns:a16="http://schemas.microsoft.com/office/drawing/2014/main" id="{21973DF3-B3A0-B8D6-579D-BA61B738F2D2}"/>
              </a:ext>
            </a:extLst>
          </p:cNvPr>
          <p:cNvSpPr/>
          <p:nvPr/>
        </p:nvSpPr>
        <p:spPr bwMode="auto">
          <a:xfrm>
            <a:off x="8224940" y="1868815"/>
            <a:ext cx="1803962" cy="723040"/>
          </a:xfrm>
          <a:prstGeom prst="roundRect">
            <a:avLst/>
          </a:prstGeom>
          <a:solidFill>
            <a:schemeClr val="accent2">
              <a:lumMod val="40000"/>
              <a:lumOff val="60000"/>
            </a:schemeClr>
          </a:solidFill>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2D2015"/>
                </a:solidFill>
                <a:effectLst/>
                <a:uLnTx/>
                <a:uFillTx/>
                <a:latin typeface="Arial" charset="0"/>
                <a:ea typeface="ＭＳ Ｐゴシック" pitchFamily="1" charset="-128"/>
                <a:cs typeface="+mn-cs"/>
              </a:rPr>
              <a:t>Racial &amp; Ethnic Minority Status</a:t>
            </a:r>
          </a:p>
        </p:txBody>
      </p:sp>
      <p:sp>
        <p:nvSpPr>
          <p:cNvPr id="12" name="Rectangle: Rounded Corners 11">
            <a:extLst>
              <a:ext uri="{FF2B5EF4-FFF2-40B4-BE49-F238E27FC236}">
                <a16:creationId xmlns:a16="http://schemas.microsoft.com/office/drawing/2014/main" id="{B2C6DA9D-C19F-1780-AB59-5ECA68BAFE22}"/>
              </a:ext>
            </a:extLst>
          </p:cNvPr>
          <p:cNvSpPr/>
          <p:nvPr/>
        </p:nvSpPr>
        <p:spPr bwMode="auto">
          <a:xfrm>
            <a:off x="10097985" y="1868815"/>
            <a:ext cx="1803962" cy="723040"/>
          </a:xfrm>
          <a:prstGeom prst="roundRect">
            <a:avLst/>
          </a:prstGeom>
          <a:solidFill>
            <a:schemeClr val="accent2">
              <a:lumMod val="40000"/>
              <a:lumOff val="60000"/>
            </a:schemeClr>
          </a:solidFill>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2D2015"/>
                </a:solidFill>
                <a:effectLst/>
                <a:uLnTx/>
                <a:uFillTx/>
                <a:latin typeface="Arial" charset="0"/>
                <a:ea typeface="ＭＳ Ｐゴシック" pitchFamily="1" charset="-128"/>
                <a:cs typeface="+mn-cs"/>
              </a:rPr>
              <a:t>Housing Type &amp; Transportation</a:t>
            </a:r>
          </a:p>
        </p:txBody>
      </p:sp>
      <p:sp>
        <p:nvSpPr>
          <p:cNvPr id="13" name="Rectangle: Rounded Corners 12">
            <a:extLst>
              <a:ext uri="{FF2B5EF4-FFF2-40B4-BE49-F238E27FC236}">
                <a16:creationId xmlns:a16="http://schemas.microsoft.com/office/drawing/2014/main" id="{D0BEFA67-BC44-669C-D403-A02453B471FA}"/>
              </a:ext>
            </a:extLst>
          </p:cNvPr>
          <p:cNvSpPr/>
          <p:nvPr/>
        </p:nvSpPr>
        <p:spPr bwMode="auto">
          <a:xfrm>
            <a:off x="4478849" y="2679678"/>
            <a:ext cx="1803962" cy="574132"/>
          </a:xfrm>
          <a:prstGeom prst="roundRect">
            <a:avLst/>
          </a:prstGeom>
          <a:solidFill>
            <a:srgbClr val="CCFF99"/>
          </a:solidFill>
          <a:ln w="952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2D2015"/>
                </a:solidFill>
                <a:effectLst/>
                <a:uLnTx/>
                <a:uFillTx/>
                <a:latin typeface="Arial" charset="0"/>
                <a:ea typeface="ＭＳ Ｐゴシック" pitchFamily="1" charset="-128"/>
                <a:cs typeface="+mn-cs"/>
              </a:rPr>
              <a:t>Below 150% Poverty Line</a:t>
            </a:r>
          </a:p>
        </p:txBody>
      </p:sp>
      <p:sp>
        <p:nvSpPr>
          <p:cNvPr id="14" name="Rectangle: Rounded Corners 13">
            <a:extLst>
              <a:ext uri="{FF2B5EF4-FFF2-40B4-BE49-F238E27FC236}">
                <a16:creationId xmlns:a16="http://schemas.microsoft.com/office/drawing/2014/main" id="{290697FB-FD80-AD5C-1F40-E71F6BABF13A}"/>
              </a:ext>
            </a:extLst>
          </p:cNvPr>
          <p:cNvSpPr/>
          <p:nvPr/>
        </p:nvSpPr>
        <p:spPr bwMode="auto">
          <a:xfrm>
            <a:off x="4478849" y="3341633"/>
            <a:ext cx="1803962" cy="574132"/>
          </a:xfrm>
          <a:prstGeom prst="roundRect">
            <a:avLst/>
          </a:prstGeom>
          <a:solidFill>
            <a:srgbClr val="CCFF99"/>
          </a:solidFill>
          <a:ln w="952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2D2015"/>
                </a:solidFill>
                <a:effectLst/>
                <a:uLnTx/>
                <a:uFillTx/>
                <a:latin typeface="Arial" charset="0"/>
                <a:ea typeface="ＭＳ Ｐゴシック" pitchFamily="1" charset="-128"/>
                <a:cs typeface="+mn-cs"/>
              </a:rPr>
              <a:t>Unemployed</a:t>
            </a:r>
          </a:p>
        </p:txBody>
      </p:sp>
      <p:sp>
        <p:nvSpPr>
          <p:cNvPr id="15" name="Rectangle: Rounded Corners 14">
            <a:extLst>
              <a:ext uri="{FF2B5EF4-FFF2-40B4-BE49-F238E27FC236}">
                <a16:creationId xmlns:a16="http://schemas.microsoft.com/office/drawing/2014/main" id="{4BE31290-63BE-F8F0-357A-6E6DFEB44AC6}"/>
              </a:ext>
            </a:extLst>
          </p:cNvPr>
          <p:cNvSpPr/>
          <p:nvPr/>
        </p:nvSpPr>
        <p:spPr bwMode="auto">
          <a:xfrm>
            <a:off x="4478849" y="3979489"/>
            <a:ext cx="1803962" cy="574132"/>
          </a:xfrm>
          <a:prstGeom prst="roundRect">
            <a:avLst/>
          </a:prstGeom>
          <a:solidFill>
            <a:srgbClr val="CCFF99"/>
          </a:solidFill>
          <a:ln w="952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2D2015"/>
                </a:solidFill>
                <a:effectLst/>
                <a:uLnTx/>
                <a:uFillTx/>
                <a:latin typeface="Arial" charset="0"/>
                <a:ea typeface="ＭＳ Ｐゴシック" pitchFamily="1" charset="-128"/>
                <a:cs typeface="+mn-cs"/>
              </a:rPr>
              <a:t>No High School Diploma</a:t>
            </a:r>
          </a:p>
        </p:txBody>
      </p:sp>
      <p:sp>
        <p:nvSpPr>
          <p:cNvPr id="16" name="Rectangle: Rounded Corners 15">
            <a:extLst>
              <a:ext uri="{FF2B5EF4-FFF2-40B4-BE49-F238E27FC236}">
                <a16:creationId xmlns:a16="http://schemas.microsoft.com/office/drawing/2014/main" id="{A0D24611-4CD8-4408-1A9A-526211493F2F}"/>
              </a:ext>
            </a:extLst>
          </p:cNvPr>
          <p:cNvSpPr/>
          <p:nvPr/>
        </p:nvSpPr>
        <p:spPr bwMode="auto">
          <a:xfrm>
            <a:off x="4478849" y="4641444"/>
            <a:ext cx="1803962" cy="574132"/>
          </a:xfrm>
          <a:prstGeom prst="roundRect">
            <a:avLst/>
          </a:prstGeom>
          <a:solidFill>
            <a:srgbClr val="CCFF99"/>
          </a:solidFill>
          <a:ln w="952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2D2015"/>
                </a:solidFill>
                <a:effectLst/>
                <a:uLnTx/>
                <a:uFillTx/>
                <a:latin typeface="Arial" charset="0"/>
                <a:ea typeface="ＭＳ Ｐゴシック" pitchFamily="1" charset="-128"/>
                <a:cs typeface="+mn-cs"/>
              </a:rPr>
              <a:t>No Health Insurance</a:t>
            </a:r>
          </a:p>
        </p:txBody>
      </p:sp>
      <p:sp>
        <p:nvSpPr>
          <p:cNvPr id="17" name="Rectangle: Rounded Corners 16">
            <a:extLst>
              <a:ext uri="{FF2B5EF4-FFF2-40B4-BE49-F238E27FC236}">
                <a16:creationId xmlns:a16="http://schemas.microsoft.com/office/drawing/2014/main" id="{B0C32CE8-DD0C-23EE-5959-4A720779B30B}"/>
              </a:ext>
            </a:extLst>
          </p:cNvPr>
          <p:cNvSpPr/>
          <p:nvPr/>
        </p:nvSpPr>
        <p:spPr bwMode="auto">
          <a:xfrm>
            <a:off x="6351895" y="2679678"/>
            <a:ext cx="1803962" cy="574132"/>
          </a:xfrm>
          <a:prstGeom prst="roundRect">
            <a:avLst/>
          </a:prstGeom>
          <a:solidFill>
            <a:srgbClr val="CCFF99"/>
          </a:solidFill>
          <a:ln w="952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2D2015"/>
                </a:solidFill>
                <a:effectLst/>
                <a:uLnTx/>
                <a:uFillTx/>
                <a:latin typeface="Arial" charset="0"/>
                <a:ea typeface="ＭＳ Ｐゴシック" pitchFamily="1" charset="-128"/>
                <a:cs typeface="+mn-cs"/>
              </a:rPr>
              <a:t>Aged 65 &amp; Older</a:t>
            </a:r>
          </a:p>
        </p:txBody>
      </p:sp>
      <p:sp>
        <p:nvSpPr>
          <p:cNvPr id="18" name="Rectangle: Rounded Corners 17">
            <a:extLst>
              <a:ext uri="{FF2B5EF4-FFF2-40B4-BE49-F238E27FC236}">
                <a16:creationId xmlns:a16="http://schemas.microsoft.com/office/drawing/2014/main" id="{47D61689-84FA-1DB0-6D6A-FFA44F3CBC9E}"/>
              </a:ext>
            </a:extLst>
          </p:cNvPr>
          <p:cNvSpPr/>
          <p:nvPr/>
        </p:nvSpPr>
        <p:spPr bwMode="auto">
          <a:xfrm>
            <a:off x="6363176" y="3341633"/>
            <a:ext cx="1803962" cy="574132"/>
          </a:xfrm>
          <a:prstGeom prst="roundRect">
            <a:avLst/>
          </a:prstGeom>
          <a:solidFill>
            <a:srgbClr val="CCFF99"/>
          </a:solidFill>
          <a:ln w="952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2D2015"/>
                </a:solidFill>
                <a:effectLst/>
                <a:uLnTx/>
                <a:uFillTx/>
                <a:latin typeface="Arial" charset="0"/>
                <a:ea typeface="ＭＳ Ｐゴシック" pitchFamily="1" charset="-128"/>
                <a:cs typeface="+mn-cs"/>
              </a:rPr>
              <a:t>Aged 17 &amp; Younger</a:t>
            </a:r>
          </a:p>
        </p:txBody>
      </p:sp>
      <p:sp>
        <p:nvSpPr>
          <p:cNvPr id="19" name="Rectangle: Rounded Corners 18">
            <a:extLst>
              <a:ext uri="{FF2B5EF4-FFF2-40B4-BE49-F238E27FC236}">
                <a16:creationId xmlns:a16="http://schemas.microsoft.com/office/drawing/2014/main" id="{461FB0E6-6DAF-BC42-96A4-55DD4F5EDB92}"/>
              </a:ext>
            </a:extLst>
          </p:cNvPr>
          <p:cNvSpPr/>
          <p:nvPr/>
        </p:nvSpPr>
        <p:spPr bwMode="auto">
          <a:xfrm>
            <a:off x="8231178" y="2678414"/>
            <a:ext cx="1803962" cy="2867073"/>
          </a:xfrm>
          <a:prstGeom prst="roundRect">
            <a:avLst/>
          </a:prstGeom>
          <a:solidFill>
            <a:srgbClr val="CCFF99"/>
          </a:solidFill>
          <a:ln w="952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2D2015"/>
                </a:solidFill>
                <a:effectLst/>
                <a:uLnTx/>
                <a:uFillTx/>
                <a:latin typeface="Arial" charset="0"/>
                <a:ea typeface="ＭＳ Ｐゴシック" pitchFamily="1" charset="-128"/>
                <a:cs typeface="+mn-cs"/>
              </a:rPr>
              <a:t>Hispanic or Latino (of any race), Black and African American, American Indian and Alaska Native, Asian, Native Hawaiian and Other Pacific Islander, Two or More Races, Other Races</a:t>
            </a:r>
          </a:p>
        </p:txBody>
      </p:sp>
      <p:sp>
        <p:nvSpPr>
          <p:cNvPr id="20" name="Rectangle: Rounded Corners 19">
            <a:extLst>
              <a:ext uri="{FF2B5EF4-FFF2-40B4-BE49-F238E27FC236}">
                <a16:creationId xmlns:a16="http://schemas.microsoft.com/office/drawing/2014/main" id="{429192FE-DCD3-B180-9BDD-9B02DC7842B4}"/>
              </a:ext>
            </a:extLst>
          </p:cNvPr>
          <p:cNvSpPr/>
          <p:nvPr/>
        </p:nvSpPr>
        <p:spPr bwMode="auto">
          <a:xfrm>
            <a:off x="10094298" y="2678415"/>
            <a:ext cx="1803962" cy="574132"/>
          </a:xfrm>
          <a:prstGeom prst="roundRect">
            <a:avLst/>
          </a:prstGeom>
          <a:solidFill>
            <a:srgbClr val="CCFF99"/>
          </a:solidFill>
          <a:ln w="952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2D2015"/>
                </a:solidFill>
                <a:effectLst/>
                <a:uLnTx/>
                <a:uFillTx/>
                <a:latin typeface="Arial" charset="0"/>
                <a:ea typeface="ＭＳ Ｐゴシック" pitchFamily="1" charset="-128"/>
                <a:cs typeface="+mn-cs"/>
              </a:rPr>
              <a:t>No Vehicle</a:t>
            </a:r>
          </a:p>
        </p:txBody>
      </p:sp>
      <p:sp>
        <p:nvSpPr>
          <p:cNvPr id="8" name="Footer Placeholder 3">
            <a:extLst>
              <a:ext uri="{FF2B5EF4-FFF2-40B4-BE49-F238E27FC236}">
                <a16:creationId xmlns:a16="http://schemas.microsoft.com/office/drawing/2014/main" id="{4193052A-0D83-4399-2660-7C8ED754F979}"/>
              </a:ext>
            </a:extLst>
          </p:cNvPr>
          <p:cNvSpPr txBox="1">
            <a:spLocks/>
          </p:cNvSpPr>
          <p:nvPr/>
        </p:nvSpPr>
        <p:spPr>
          <a:xfrm>
            <a:off x="2138002" y="6356351"/>
            <a:ext cx="6015398" cy="425450"/>
          </a:xfrm>
          <a:prstGeom prst="rect">
            <a:avLst/>
          </a:prstGeom>
        </p:spPr>
        <p:txBody>
          <a:bodyPr vert="horz" lIns="0" tIns="0" rIns="0" bIns="0" rtlCol="0" anchor="ctr">
            <a:normAutofit/>
          </a:bodyPr>
          <a:lstStyle>
            <a:defPPr>
              <a:defRPr lang="en-US"/>
            </a:defPPr>
            <a:lvl1pPr algn="l" rtl="0" eaLnBrk="0" fontAlgn="base" hangingPunct="0">
              <a:spcBef>
                <a:spcPct val="0"/>
              </a:spcBef>
              <a:spcAft>
                <a:spcPct val="0"/>
              </a:spcAft>
              <a:defRPr sz="1200" b="1" kern="1200">
                <a:solidFill>
                  <a:srgbClr val="0E3793"/>
                </a:solidFill>
                <a:latin typeface="Arial" charset="0"/>
                <a:ea typeface="ＭＳ Ｐゴシック" pitchFamily="1" charset="-128"/>
                <a:cs typeface="+mn-cs"/>
              </a:defRPr>
            </a:lvl1pPr>
            <a:lvl2pPr marL="457200" algn="l" rtl="0" eaLnBrk="0" fontAlgn="base" hangingPunct="0">
              <a:spcBef>
                <a:spcPct val="0"/>
              </a:spcBef>
              <a:spcAft>
                <a:spcPct val="0"/>
              </a:spcAft>
              <a:defRPr sz="2800" kern="1200">
                <a:solidFill>
                  <a:schemeClr val="tx1"/>
                </a:solidFill>
                <a:latin typeface="Arial" charset="0"/>
                <a:ea typeface="ＭＳ Ｐゴシック" pitchFamily="1" charset="-128"/>
                <a:cs typeface="+mn-cs"/>
              </a:defRPr>
            </a:lvl2pPr>
            <a:lvl3pPr marL="914400" algn="l" rtl="0" eaLnBrk="0" fontAlgn="base" hangingPunct="0">
              <a:spcBef>
                <a:spcPct val="0"/>
              </a:spcBef>
              <a:spcAft>
                <a:spcPct val="0"/>
              </a:spcAft>
              <a:defRPr sz="2800" kern="1200">
                <a:solidFill>
                  <a:schemeClr val="tx1"/>
                </a:solidFill>
                <a:latin typeface="Arial" charset="0"/>
                <a:ea typeface="ＭＳ Ｐゴシック" pitchFamily="1" charset="-128"/>
                <a:cs typeface="+mn-cs"/>
              </a:defRPr>
            </a:lvl3pPr>
            <a:lvl4pPr marL="1371600" algn="l" rtl="0" eaLnBrk="0" fontAlgn="base" hangingPunct="0">
              <a:spcBef>
                <a:spcPct val="0"/>
              </a:spcBef>
              <a:spcAft>
                <a:spcPct val="0"/>
              </a:spcAft>
              <a:defRPr sz="2800" kern="1200">
                <a:solidFill>
                  <a:schemeClr val="tx1"/>
                </a:solidFill>
                <a:latin typeface="Arial" charset="0"/>
                <a:ea typeface="ＭＳ Ｐゴシック" pitchFamily="1" charset="-128"/>
                <a:cs typeface="+mn-cs"/>
              </a:defRPr>
            </a:lvl4pPr>
            <a:lvl5pPr marL="1828800" algn="l" rtl="0" eaLnBrk="0" fontAlgn="base" hangingPunct="0">
              <a:spcBef>
                <a:spcPct val="0"/>
              </a:spcBef>
              <a:spcAft>
                <a:spcPct val="0"/>
              </a:spcAft>
              <a:defRPr sz="2800" kern="1200">
                <a:solidFill>
                  <a:schemeClr val="tx1"/>
                </a:solidFill>
                <a:latin typeface="Arial" charset="0"/>
                <a:ea typeface="ＭＳ Ｐゴシック" pitchFamily="1" charset="-128"/>
                <a:cs typeface="+mn-cs"/>
              </a:defRPr>
            </a:lvl5pPr>
            <a:lvl6pPr marL="2286000" algn="l" defTabSz="914400" rtl="0" eaLnBrk="1" latinLnBrk="0" hangingPunct="1">
              <a:defRPr sz="2800" kern="1200">
                <a:solidFill>
                  <a:schemeClr val="tx1"/>
                </a:solidFill>
                <a:latin typeface="Arial" charset="0"/>
                <a:ea typeface="ＭＳ Ｐゴシック" pitchFamily="1" charset="-128"/>
                <a:cs typeface="+mn-cs"/>
              </a:defRPr>
            </a:lvl6pPr>
            <a:lvl7pPr marL="2743200" algn="l" defTabSz="914400" rtl="0" eaLnBrk="1" latinLnBrk="0" hangingPunct="1">
              <a:defRPr sz="2800" kern="1200">
                <a:solidFill>
                  <a:schemeClr val="tx1"/>
                </a:solidFill>
                <a:latin typeface="Arial" charset="0"/>
                <a:ea typeface="ＭＳ Ｐゴシック" pitchFamily="1" charset="-128"/>
                <a:cs typeface="+mn-cs"/>
              </a:defRPr>
            </a:lvl7pPr>
            <a:lvl8pPr marL="3200400" algn="l" defTabSz="914400" rtl="0" eaLnBrk="1" latinLnBrk="0" hangingPunct="1">
              <a:defRPr sz="2800" kern="1200">
                <a:solidFill>
                  <a:schemeClr val="tx1"/>
                </a:solidFill>
                <a:latin typeface="Arial" charset="0"/>
                <a:ea typeface="ＭＳ Ｐゴシック" pitchFamily="1" charset="-128"/>
                <a:cs typeface="+mn-cs"/>
              </a:defRPr>
            </a:lvl8pPr>
            <a:lvl9pPr marL="3657600" algn="l" defTabSz="914400" rtl="0" eaLnBrk="1" latinLnBrk="0" hangingPunct="1">
              <a:defRPr sz="2800" kern="1200">
                <a:solidFill>
                  <a:schemeClr val="tx1"/>
                </a:solidFill>
                <a:latin typeface="Arial" charset="0"/>
                <a:ea typeface="ＭＳ Ｐゴシック" pitchFamily="1" charset="-128"/>
                <a:cs typeface="+mn-cs"/>
              </a:defRPr>
            </a:lvl9pPr>
          </a:lstStyle>
          <a:p>
            <a:pPr marL="0" marR="0" lvl="0" indent="0" algn="l" defTabSz="914400" rtl="0" eaLnBrk="0" fontAlgn="base" latinLnBrk="0" hangingPunct="0">
              <a:lnSpc>
                <a:spcPct val="100000"/>
              </a:lnSpc>
              <a:spcBef>
                <a:spcPct val="0"/>
              </a:spcBef>
              <a:spcAft>
                <a:spcPts val="600"/>
              </a:spcAft>
              <a:buClrTx/>
              <a:buSzTx/>
              <a:buFontTx/>
              <a:buNone/>
              <a:tabLst/>
              <a:defRPr/>
            </a:pPr>
            <a:r>
              <a:rPr kumimoji="0" lang="en-US" sz="1200" b="1" i="0" u="none" strike="noStrike" kern="1200" cap="none" spc="0" normalizeH="0" baseline="0" noProof="0" dirty="0">
                <a:ln>
                  <a:noFill/>
                </a:ln>
                <a:solidFill>
                  <a:srgbClr val="0E3793"/>
                </a:solidFill>
                <a:effectLst/>
                <a:uLnTx/>
                <a:uFillTx/>
                <a:latin typeface="Arial" charset="0"/>
                <a:ea typeface="ＭＳ Ｐゴシック" pitchFamily="1" charset="-128"/>
                <a:cs typeface="+mn-cs"/>
              </a:rPr>
              <a:t>Virginia Department of Transportation</a:t>
            </a:r>
          </a:p>
        </p:txBody>
      </p:sp>
      <p:sp>
        <p:nvSpPr>
          <p:cNvPr id="2" name="Rectangle: Rounded Corners 1">
            <a:extLst>
              <a:ext uri="{FF2B5EF4-FFF2-40B4-BE49-F238E27FC236}">
                <a16:creationId xmlns:a16="http://schemas.microsoft.com/office/drawing/2014/main" id="{95E7755F-7ACA-D52A-A80B-A4A3DFF08F00}"/>
              </a:ext>
            </a:extLst>
          </p:cNvPr>
          <p:cNvSpPr/>
          <p:nvPr/>
        </p:nvSpPr>
        <p:spPr bwMode="auto">
          <a:xfrm>
            <a:off x="6346851" y="3979080"/>
            <a:ext cx="1803962" cy="574132"/>
          </a:xfrm>
          <a:prstGeom prst="roundRect">
            <a:avLst/>
          </a:prstGeom>
          <a:solidFill>
            <a:srgbClr val="CCFF99"/>
          </a:solidFill>
          <a:ln w="952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2D2015"/>
                </a:solidFill>
                <a:effectLst/>
                <a:uLnTx/>
                <a:uFillTx/>
                <a:latin typeface="Arial" charset="0"/>
                <a:ea typeface="ＭＳ Ｐゴシック" pitchFamily="1" charset="-128"/>
                <a:cs typeface="+mn-cs"/>
              </a:rPr>
              <a:t>Civilian with a Disability</a:t>
            </a:r>
          </a:p>
        </p:txBody>
      </p:sp>
    </p:spTree>
    <p:extLst>
      <p:ext uri="{BB962C8B-B14F-4D97-AF65-F5344CB8AC3E}">
        <p14:creationId xmlns:p14="http://schemas.microsoft.com/office/powerpoint/2010/main" val="1394708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57DC43D-5974-AD4B-B1C0-9D38579806CD}"/>
              </a:ext>
            </a:extLst>
          </p:cNvPr>
          <p:cNvSpPr>
            <a:spLocks noGrp="1"/>
          </p:cNvSpPr>
          <p:nvPr>
            <p:ph type="title"/>
          </p:nvPr>
        </p:nvSpPr>
        <p:spPr/>
        <p:txBody>
          <a:bodyPr/>
          <a:lstStyle/>
          <a:p>
            <a:r>
              <a:rPr lang="en-US" dirty="0"/>
              <a:t>Poverty Level: Pedestrian Crashes</a:t>
            </a:r>
          </a:p>
        </p:txBody>
      </p:sp>
      <p:sp>
        <p:nvSpPr>
          <p:cNvPr id="6" name="Slide Number Placeholder 3">
            <a:extLst>
              <a:ext uri="{FF2B5EF4-FFF2-40B4-BE49-F238E27FC236}">
                <a16:creationId xmlns:a16="http://schemas.microsoft.com/office/drawing/2014/main" id="{4230D35D-C0DB-43AD-80E0-648E94F221AF}"/>
              </a:ext>
            </a:extLst>
          </p:cNvPr>
          <p:cNvSpPr>
            <a:spLocks noGrp="1"/>
          </p:cNvSpPr>
          <p:nvPr>
            <p:ph type="sldNum" sz="quarter" idx="10"/>
          </p:nvPr>
        </p:nvSpPr>
        <p:spPr>
          <a:xfrm>
            <a:off x="8610599" y="6356350"/>
            <a:ext cx="2967399" cy="425444"/>
          </a:xfr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1C50022-7F7F-8A41-BE68-AD46EB030B1B}" type="slidenum">
              <a:rPr kumimoji="0" lang="en-US" sz="1200" b="1" i="0" u="none" strike="noStrike" kern="1200" cap="none" spc="0" normalizeH="0" baseline="0" noProof="0" smtClean="0">
                <a:ln>
                  <a:noFill/>
                </a:ln>
                <a:solidFill>
                  <a:srgbClr val="0E3793"/>
                </a:solidFill>
                <a:effectLst/>
                <a:uLnTx/>
                <a:uFillTx/>
                <a:latin typeface="Arial" charset="0"/>
                <a:ea typeface="ＭＳ Ｐゴシック" pitchFamily="1"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16</a:t>
            </a:fld>
            <a:endParaRPr kumimoji="0" lang="en-US" sz="1200" b="1" i="0" u="none" strike="noStrike" kern="1200" cap="none" spc="0" normalizeH="0" baseline="0" noProof="0" dirty="0">
              <a:ln>
                <a:noFill/>
              </a:ln>
              <a:solidFill>
                <a:srgbClr val="0E3793"/>
              </a:solidFill>
              <a:effectLst/>
              <a:uLnTx/>
              <a:uFillTx/>
              <a:latin typeface="Arial" charset="0"/>
              <a:ea typeface="ＭＳ Ｐゴシック" pitchFamily="1" charset="-128"/>
              <a:cs typeface="+mn-cs"/>
            </a:endParaRPr>
          </a:p>
        </p:txBody>
      </p:sp>
      <p:sp>
        <p:nvSpPr>
          <p:cNvPr id="2" name="Content Placeholder 1">
            <a:extLst>
              <a:ext uri="{FF2B5EF4-FFF2-40B4-BE49-F238E27FC236}">
                <a16:creationId xmlns:a16="http://schemas.microsoft.com/office/drawing/2014/main" id="{71182632-A507-09D4-0784-8A84A7593950}"/>
              </a:ext>
            </a:extLst>
          </p:cNvPr>
          <p:cNvSpPr>
            <a:spLocks noGrp="1"/>
          </p:cNvSpPr>
          <p:nvPr>
            <p:ph idx="1"/>
          </p:nvPr>
        </p:nvSpPr>
        <p:spPr>
          <a:xfrm>
            <a:off x="1177160" y="5476461"/>
            <a:ext cx="10010649" cy="745435"/>
          </a:xfrm>
        </p:spPr>
        <p:txBody>
          <a:bodyPr/>
          <a:lstStyle/>
          <a:p>
            <a:pPr marL="0" indent="0" eaLnBrk="0" hangingPunct="0">
              <a:spcBef>
                <a:spcPct val="0"/>
              </a:spcBef>
            </a:pPr>
            <a:r>
              <a:rPr lang="en-US" sz="1400" kern="1200" dirty="0">
                <a:solidFill>
                  <a:schemeClr val="bg2"/>
                </a:solidFill>
              </a:rPr>
              <a:t>Population in Poverty is defined as the percentage of persons in an area (Census tract) living at or below 150</a:t>
            </a:r>
            <a:r>
              <a:rPr lang="en-US" sz="1400" kern="1200" dirty="0">
                <a:solidFill>
                  <a:schemeClr val="bg2"/>
                </a:solidFill>
                <a:latin typeface="Arial"/>
                <a:ea typeface="ＭＳ Ｐゴシック"/>
                <a:cs typeface="Arial"/>
              </a:rPr>
              <a:t>% of the federal poverty line threshold established for several federal health coverage policies. Crashes in each Census tract are assessed by whether the Census tract is above or below the statewide average of Population in Poverty. </a:t>
            </a:r>
          </a:p>
          <a:p>
            <a:pPr>
              <a:buFont typeface="Arial" panose="020B0604020202020204" pitchFamily="34" charset="0"/>
              <a:buChar char="•"/>
            </a:pPr>
            <a:endParaRPr lang="en-US" sz="2000" b="0" dirty="0">
              <a:solidFill>
                <a:schemeClr val="bg2"/>
              </a:solidFill>
            </a:endParaRPr>
          </a:p>
          <a:p>
            <a:pPr marL="0" indent="0"/>
            <a:endParaRPr lang="en-US" sz="2000" b="0" dirty="0">
              <a:solidFill>
                <a:schemeClr val="bg2"/>
              </a:solidFill>
            </a:endParaRPr>
          </a:p>
        </p:txBody>
      </p:sp>
      <p:sp>
        <p:nvSpPr>
          <p:cNvPr id="8" name="TextBox 7">
            <a:extLst>
              <a:ext uri="{FF2B5EF4-FFF2-40B4-BE49-F238E27FC236}">
                <a16:creationId xmlns:a16="http://schemas.microsoft.com/office/drawing/2014/main" id="{4602C8C5-6632-1269-4F67-C5EF1EB50B85}"/>
              </a:ext>
            </a:extLst>
          </p:cNvPr>
          <p:cNvSpPr txBox="1"/>
          <p:nvPr/>
        </p:nvSpPr>
        <p:spPr>
          <a:xfrm>
            <a:off x="268018" y="1580277"/>
            <a:ext cx="5844024" cy="31393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marR="0" lvl="0" indent="-285750" algn="l" defTabSz="914400" rtl="0" eaLnBrk="0" fontAlgn="base" latinLnBrk="0" hangingPunct="0">
              <a:lnSpc>
                <a:spcPct val="100000"/>
              </a:lnSpc>
              <a:spcBef>
                <a:spcPct val="0"/>
              </a:spcBef>
              <a:spcAft>
                <a:spcPct val="0"/>
              </a:spcAft>
              <a:buClrTx/>
              <a:buSzTx/>
              <a:buFont typeface="Arial"/>
              <a:buChar char="•"/>
              <a:tabLst/>
              <a:defRPr/>
            </a:pPr>
            <a:r>
              <a:rPr kumimoji="0" lang="en-US" sz="1800" b="0" i="0" u="none" strike="noStrike" kern="1200" cap="none" spc="0" normalizeH="0" baseline="0" noProof="0" dirty="0">
                <a:ln>
                  <a:noFill/>
                </a:ln>
                <a:solidFill>
                  <a:srgbClr val="2D2015"/>
                </a:solidFill>
                <a:effectLst/>
                <a:uLnTx/>
                <a:uFillTx/>
                <a:latin typeface="Arial"/>
                <a:ea typeface="ＭＳ Ｐゴシック"/>
                <a:cs typeface="Arial"/>
              </a:rPr>
              <a:t>Pedestrian crashes were 17% higher in areas with a larger population in poverty compared to the statewide average.  </a:t>
            </a:r>
          </a:p>
          <a:p>
            <a:pPr marL="285750" marR="0" lvl="0" indent="-285750" algn="l" defTabSz="914400" rtl="0" eaLnBrk="0" fontAlgn="base" latinLnBrk="0" hangingPunct="0">
              <a:lnSpc>
                <a:spcPct val="100000"/>
              </a:lnSpc>
              <a:spcBef>
                <a:spcPct val="0"/>
              </a:spcBef>
              <a:spcAft>
                <a:spcPct val="0"/>
              </a:spcAft>
              <a:buClrTx/>
              <a:buSzTx/>
              <a:buFont typeface="Arial"/>
              <a:buChar char="•"/>
              <a:tabLst/>
              <a:defRPr/>
            </a:pPr>
            <a:endParaRPr kumimoji="0" lang="en-US" sz="1800" b="0" i="0" u="none" strike="noStrike" kern="1200" cap="none" spc="0" normalizeH="0" baseline="0" noProof="0" dirty="0">
              <a:ln>
                <a:noFill/>
              </a:ln>
              <a:solidFill>
                <a:srgbClr val="2D2015"/>
              </a:solidFill>
              <a:effectLst/>
              <a:uLnTx/>
              <a:uFillTx/>
              <a:latin typeface="Arial"/>
              <a:ea typeface="ＭＳ Ｐゴシック"/>
              <a:cs typeface="Arial"/>
            </a:endParaRPr>
          </a:p>
          <a:p>
            <a:pPr marL="285750" marR="0" lvl="0" indent="-285750" algn="l" defTabSz="914400" rtl="0" eaLnBrk="0" fontAlgn="base" latinLnBrk="0" hangingPunct="0">
              <a:lnSpc>
                <a:spcPct val="100000"/>
              </a:lnSpc>
              <a:spcBef>
                <a:spcPct val="0"/>
              </a:spcBef>
              <a:spcAft>
                <a:spcPct val="0"/>
              </a:spcAft>
              <a:buClrTx/>
              <a:buSzTx/>
              <a:buFont typeface="Arial"/>
              <a:buChar char="•"/>
              <a:tabLst/>
              <a:defRPr/>
            </a:pPr>
            <a:r>
              <a:rPr kumimoji="0" lang="en-US" sz="1800" b="0" i="0" u="none" strike="noStrike" kern="1200" cap="none" spc="0" normalizeH="0" baseline="0" noProof="0" dirty="0">
                <a:ln>
                  <a:noFill/>
                </a:ln>
                <a:solidFill>
                  <a:srgbClr val="2D2015"/>
                </a:solidFill>
                <a:effectLst/>
                <a:uLnTx/>
                <a:uFillTx/>
                <a:latin typeface="Arial"/>
                <a:ea typeface="ＭＳ Ｐゴシック"/>
                <a:cs typeface="Arial"/>
              </a:rPr>
              <a:t>F+SI pedestrian crashes were 28% higher in areas with a larger population in poverty compared to the statewide average.</a:t>
            </a:r>
          </a:p>
          <a:p>
            <a:pPr marL="285750" marR="0" lvl="0" indent="-285750" algn="l" defTabSz="914400" rtl="0" eaLnBrk="0" fontAlgn="base" latinLnBrk="0" hangingPunct="0">
              <a:lnSpc>
                <a:spcPct val="100000"/>
              </a:lnSpc>
              <a:spcBef>
                <a:spcPct val="0"/>
              </a:spcBef>
              <a:spcAft>
                <a:spcPct val="0"/>
              </a:spcAft>
              <a:buClrTx/>
              <a:buSzTx/>
              <a:buFont typeface="Arial"/>
              <a:buChar char="•"/>
              <a:tabLst/>
              <a:defRPr/>
            </a:pPr>
            <a:endParaRPr kumimoji="0" lang="en-US" sz="1800" b="0" i="0" u="none" strike="noStrike" kern="1200" cap="none" spc="0" normalizeH="0" baseline="0" noProof="0" dirty="0">
              <a:ln>
                <a:noFill/>
              </a:ln>
              <a:solidFill>
                <a:srgbClr val="2D2015"/>
              </a:solidFill>
              <a:effectLst/>
              <a:uLnTx/>
              <a:uFillTx/>
              <a:latin typeface="Arial"/>
              <a:ea typeface="ＭＳ Ｐゴシック"/>
              <a:cs typeface="Arial"/>
            </a:endParaRPr>
          </a:p>
          <a:p>
            <a:pPr marL="285750" marR="0" lvl="0" indent="-285750" algn="l" defTabSz="914400" rtl="0" eaLnBrk="0" fontAlgn="base" latinLnBrk="0" hangingPunct="0">
              <a:lnSpc>
                <a:spcPct val="100000"/>
              </a:lnSpc>
              <a:spcBef>
                <a:spcPct val="0"/>
              </a:spcBef>
              <a:spcAft>
                <a:spcPct val="0"/>
              </a:spcAft>
              <a:buClrTx/>
              <a:buSzTx/>
              <a:buFont typeface="Arial"/>
              <a:buChar char="•"/>
              <a:tabLst/>
              <a:defRPr/>
            </a:pPr>
            <a:r>
              <a:rPr kumimoji="0" lang="en-US" sz="1800" b="0" i="0" u="none" strike="noStrike" kern="1200" cap="none" spc="0" normalizeH="0" baseline="0" noProof="0" dirty="0">
                <a:ln>
                  <a:noFill/>
                </a:ln>
                <a:solidFill>
                  <a:srgbClr val="2D2015"/>
                </a:solidFill>
                <a:effectLst/>
                <a:uLnTx/>
                <a:uFillTx/>
                <a:latin typeface="Arial"/>
                <a:ea typeface="ＭＳ Ｐゴシック"/>
                <a:cs typeface="Arial"/>
              </a:rPr>
              <a:t>Overall, pedestrian crashes and F+SI Ped crashes are over-represented in areas with a larger population in poverty.</a:t>
            </a:r>
          </a:p>
        </p:txBody>
      </p:sp>
      <p:sp>
        <p:nvSpPr>
          <p:cNvPr id="10" name="Footer Placeholder 3">
            <a:extLst>
              <a:ext uri="{FF2B5EF4-FFF2-40B4-BE49-F238E27FC236}">
                <a16:creationId xmlns:a16="http://schemas.microsoft.com/office/drawing/2014/main" id="{7DE4D46E-2728-1872-BEFB-89238BA67718}"/>
              </a:ext>
            </a:extLst>
          </p:cNvPr>
          <p:cNvSpPr txBox="1">
            <a:spLocks/>
          </p:cNvSpPr>
          <p:nvPr/>
        </p:nvSpPr>
        <p:spPr>
          <a:xfrm>
            <a:off x="2138002" y="6356351"/>
            <a:ext cx="6015398" cy="425450"/>
          </a:xfrm>
          <a:prstGeom prst="rect">
            <a:avLst/>
          </a:prstGeom>
        </p:spPr>
        <p:txBody>
          <a:bodyPr vert="horz" lIns="0" tIns="0" rIns="0" bIns="0" rtlCol="0" anchor="ctr">
            <a:normAutofit/>
          </a:bodyPr>
          <a:lstStyle>
            <a:defPPr>
              <a:defRPr lang="en-US"/>
            </a:defPPr>
            <a:lvl1pPr algn="l" rtl="0" eaLnBrk="0" fontAlgn="base" hangingPunct="0">
              <a:spcBef>
                <a:spcPct val="0"/>
              </a:spcBef>
              <a:spcAft>
                <a:spcPct val="0"/>
              </a:spcAft>
              <a:defRPr sz="1200" b="1" kern="1200">
                <a:solidFill>
                  <a:srgbClr val="0E3793"/>
                </a:solidFill>
                <a:latin typeface="Arial" charset="0"/>
                <a:ea typeface="ＭＳ Ｐゴシック" pitchFamily="1" charset="-128"/>
                <a:cs typeface="+mn-cs"/>
              </a:defRPr>
            </a:lvl1pPr>
            <a:lvl2pPr marL="457200" algn="l" rtl="0" eaLnBrk="0" fontAlgn="base" hangingPunct="0">
              <a:spcBef>
                <a:spcPct val="0"/>
              </a:spcBef>
              <a:spcAft>
                <a:spcPct val="0"/>
              </a:spcAft>
              <a:defRPr sz="2800" kern="1200">
                <a:solidFill>
                  <a:schemeClr val="tx1"/>
                </a:solidFill>
                <a:latin typeface="Arial" charset="0"/>
                <a:ea typeface="ＭＳ Ｐゴシック" pitchFamily="1" charset="-128"/>
                <a:cs typeface="+mn-cs"/>
              </a:defRPr>
            </a:lvl2pPr>
            <a:lvl3pPr marL="914400" algn="l" rtl="0" eaLnBrk="0" fontAlgn="base" hangingPunct="0">
              <a:spcBef>
                <a:spcPct val="0"/>
              </a:spcBef>
              <a:spcAft>
                <a:spcPct val="0"/>
              </a:spcAft>
              <a:defRPr sz="2800" kern="1200">
                <a:solidFill>
                  <a:schemeClr val="tx1"/>
                </a:solidFill>
                <a:latin typeface="Arial" charset="0"/>
                <a:ea typeface="ＭＳ Ｐゴシック" pitchFamily="1" charset="-128"/>
                <a:cs typeface="+mn-cs"/>
              </a:defRPr>
            </a:lvl3pPr>
            <a:lvl4pPr marL="1371600" algn="l" rtl="0" eaLnBrk="0" fontAlgn="base" hangingPunct="0">
              <a:spcBef>
                <a:spcPct val="0"/>
              </a:spcBef>
              <a:spcAft>
                <a:spcPct val="0"/>
              </a:spcAft>
              <a:defRPr sz="2800" kern="1200">
                <a:solidFill>
                  <a:schemeClr val="tx1"/>
                </a:solidFill>
                <a:latin typeface="Arial" charset="0"/>
                <a:ea typeface="ＭＳ Ｐゴシック" pitchFamily="1" charset="-128"/>
                <a:cs typeface="+mn-cs"/>
              </a:defRPr>
            </a:lvl4pPr>
            <a:lvl5pPr marL="1828800" algn="l" rtl="0" eaLnBrk="0" fontAlgn="base" hangingPunct="0">
              <a:spcBef>
                <a:spcPct val="0"/>
              </a:spcBef>
              <a:spcAft>
                <a:spcPct val="0"/>
              </a:spcAft>
              <a:defRPr sz="2800" kern="1200">
                <a:solidFill>
                  <a:schemeClr val="tx1"/>
                </a:solidFill>
                <a:latin typeface="Arial" charset="0"/>
                <a:ea typeface="ＭＳ Ｐゴシック" pitchFamily="1" charset="-128"/>
                <a:cs typeface="+mn-cs"/>
              </a:defRPr>
            </a:lvl5pPr>
            <a:lvl6pPr marL="2286000" algn="l" defTabSz="914400" rtl="0" eaLnBrk="1" latinLnBrk="0" hangingPunct="1">
              <a:defRPr sz="2800" kern="1200">
                <a:solidFill>
                  <a:schemeClr val="tx1"/>
                </a:solidFill>
                <a:latin typeface="Arial" charset="0"/>
                <a:ea typeface="ＭＳ Ｐゴシック" pitchFamily="1" charset="-128"/>
                <a:cs typeface="+mn-cs"/>
              </a:defRPr>
            </a:lvl6pPr>
            <a:lvl7pPr marL="2743200" algn="l" defTabSz="914400" rtl="0" eaLnBrk="1" latinLnBrk="0" hangingPunct="1">
              <a:defRPr sz="2800" kern="1200">
                <a:solidFill>
                  <a:schemeClr val="tx1"/>
                </a:solidFill>
                <a:latin typeface="Arial" charset="0"/>
                <a:ea typeface="ＭＳ Ｐゴシック" pitchFamily="1" charset="-128"/>
                <a:cs typeface="+mn-cs"/>
              </a:defRPr>
            </a:lvl7pPr>
            <a:lvl8pPr marL="3200400" algn="l" defTabSz="914400" rtl="0" eaLnBrk="1" latinLnBrk="0" hangingPunct="1">
              <a:defRPr sz="2800" kern="1200">
                <a:solidFill>
                  <a:schemeClr val="tx1"/>
                </a:solidFill>
                <a:latin typeface="Arial" charset="0"/>
                <a:ea typeface="ＭＳ Ｐゴシック" pitchFamily="1" charset="-128"/>
                <a:cs typeface="+mn-cs"/>
              </a:defRPr>
            </a:lvl8pPr>
            <a:lvl9pPr marL="3657600" algn="l" defTabSz="914400" rtl="0" eaLnBrk="1" latinLnBrk="0" hangingPunct="1">
              <a:defRPr sz="2800" kern="1200">
                <a:solidFill>
                  <a:schemeClr val="tx1"/>
                </a:solidFill>
                <a:latin typeface="Arial" charset="0"/>
                <a:ea typeface="ＭＳ Ｐゴシック" pitchFamily="1" charset="-128"/>
                <a:cs typeface="+mn-cs"/>
              </a:defRPr>
            </a:lvl9pPr>
          </a:lstStyle>
          <a:p>
            <a:pPr marL="0" marR="0" lvl="0" indent="0" algn="l" defTabSz="914400" rtl="0" eaLnBrk="0" fontAlgn="base" latinLnBrk="0" hangingPunct="0">
              <a:lnSpc>
                <a:spcPct val="100000"/>
              </a:lnSpc>
              <a:spcBef>
                <a:spcPct val="0"/>
              </a:spcBef>
              <a:spcAft>
                <a:spcPts val="600"/>
              </a:spcAft>
              <a:buClrTx/>
              <a:buSzTx/>
              <a:buFontTx/>
              <a:buNone/>
              <a:tabLst/>
              <a:defRPr/>
            </a:pPr>
            <a:r>
              <a:rPr kumimoji="0" lang="en-US" sz="1200" b="1" i="0" u="none" strike="noStrike" kern="1200" cap="none" spc="0" normalizeH="0" baseline="0" noProof="0" dirty="0">
                <a:ln>
                  <a:noFill/>
                </a:ln>
                <a:solidFill>
                  <a:srgbClr val="0E3793"/>
                </a:solidFill>
                <a:effectLst/>
                <a:uLnTx/>
                <a:uFillTx/>
                <a:latin typeface="Arial" charset="0"/>
                <a:ea typeface="ＭＳ Ｐゴシック" pitchFamily="1" charset="-128"/>
                <a:cs typeface="+mn-cs"/>
              </a:rPr>
              <a:t>Virginia Department of Transportation</a:t>
            </a:r>
          </a:p>
        </p:txBody>
      </p:sp>
      <p:pic>
        <p:nvPicPr>
          <p:cNvPr id="13" name="Picture 12">
            <a:extLst>
              <a:ext uri="{FF2B5EF4-FFF2-40B4-BE49-F238E27FC236}">
                <a16:creationId xmlns:a16="http://schemas.microsoft.com/office/drawing/2014/main" id="{532DF760-B350-45DE-0F35-415993AC3B67}"/>
              </a:ext>
            </a:extLst>
          </p:cNvPr>
          <p:cNvPicPr>
            <a:picLocks noChangeAspect="1"/>
          </p:cNvPicPr>
          <p:nvPr/>
        </p:nvPicPr>
        <p:blipFill>
          <a:blip r:embed="rId3"/>
          <a:stretch>
            <a:fillRect/>
          </a:stretch>
        </p:blipFill>
        <p:spPr>
          <a:xfrm>
            <a:off x="7891975" y="974969"/>
            <a:ext cx="3686023" cy="4349938"/>
          </a:xfrm>
          <a:prstGeom prst="rect">
            <a:avLst/>
          </a:prstGeom>
        </p:spPr>
      </p:pic>
      <p:sp>
        <p:nvSpPr>
          <p:cNvPr id="4" name="TextBox 3">
            <a:extLst>
              <a:ext uri="{FF2B5EF4-FFF2-40B4-BE49-F238E27FC236}">
                <a16:creationId xmlns:a16="http://schemas.microsoft.com/office/drawing/2014/main" id="{053915D2-7FE5-9C5F-56B9-C1B784CCC71C}"/>
              </a:ext>
            </a:extLst>
          </p:cNvPr>
          <p:cNvSpPr txBox="1"/>
          <p:nvPr/>
        </p:nvSpPr>
        <p:spPr>
          <a:xfrm>
            <a:off x="7639663" y="3185651"/>
            <a:ext cx="634181" cy="292388"/>
          </a:xfrm>
          <a:prstGeom prst="rect">
            <a:avLst/>
          </a:prstGeom>
          <a:solidFill>
            <a:schemeClr val="bg1"/>
          </a:solidFill>
        </p:spPr>
        <p:txBody>
          <a:bodyPr wrap="square" rtlCol="0">
            <a:spAutoFit/>
          </a:bodyPr>
          <a:lstStyle/>
          <a:p>
            <a:r>
              <a:rPr lang="en-US" sz="1300" b="1" dirty="0">
                <a:solidFill>
                  <a:schemeClr val="bg2"/>
                </a:solidFill>
              </a:rPr>
              <a:t>F+SI</a:t>
            </a:r>
          </a:p>
        </p:txBody>
      </p:sp>
    </p:spTree>
    <p:extLst>
      <p:ext uri="{BB962C8B-B14F-4D97-AF65-F5344CB8AC3E}">
        <p14:creationId xmlns:p14="http://schemas.microsoft.com/office/powerpoint/2010/main" val="359883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57DC43D-5974-AD4B-B1C0-9D38579806CD}"/>
              </a:ext>
            </a:extLst>
          </p:cNvPr>
          <p:cNvSpPr>
            <a:spLocks noGrp="1"/>
          </p:cNvSpPr>
          <p:nvPr>
            <p:ph type="title"/>
          </p:nvPr>
        </p:nvSpPr>
        <p:spPr/>
        <p:txBody>
          <a:bodyPr/>
          <a:lstStyle/>
          <a:p>
            <a:r>
              <a:rPr lang="en-US" dirty="0"/>
              <a:t>Population with Disability: Pedestrian Crashes</a:t>
            </a:r>
          </a:p>
        </p:txBody>
      </p:sp>
      <p:sp>
        <p:nvSpPr>
          <p:cNvPr id="6" name="Slide Number Placeholder 3">
            <a:extLst>
              <a:ext uri="{FF2B5EF4-FFF2-40B4-BE49-F238E27FC236}">
                <a16:creationId xmlns:a16="http://schemas.microsoft.com/office/drawing/2014/main" id="{4230D35D-C0DB-43AD-80E0-648E94F221AF}"/>
              </a:ext>
            </a:extLst>
          </p:cNvPr>
          <p:cNvSpPr>
            <a:spLocks noGrp="1"/>
          </p:cNvSpPr>
          <p:nvPr>
            <p:ph type="sldNum" sz="quarter" idx="10"/>
          </p:nvPr>
        </p:nvSpPr>
        <p:spPr>
          <a:xfrm>
            <a:off x="8610599" y="6356350"/>
            <a:ext cx="2967399" cy="425444"/>
          </a:xfr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1C50022-7F7F-8A41-BE68-AD46EB030B1B}" type="slidenum">
              <a:rPr kumimoji="0" lang="en-US" sz="1200" b="1" i="0" u="none" strike="noStrike" kern="1200" cap="none" spc="0" normalizeH="0" baseline="0" noProof="0" smtClean="0">
                <a:ln>
                  <a:noFill/>
                </a:ln>
                <a:solidFill>
                  <a:srgbClr val="0E3793"/>
                </a:solidFill>
                <a:effectLst/>
                <a:uLnTx/>
                <a:uFillTx/>
                <a:latin typeface="Arial" charset="0"/>
                <a:ea typeface="ＭＳ Ｐゴシック" pitchFamily="1"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17</a:t>
            </a:fld>
            <a:endParaRPr kumimoji="0" lang="en-US" sz="1200" b="1" i="0" u="none" strike="noStrike" kern="1200" cap="none" spc="0" normalizeH="0" baseline="0" noProof="0" dirty="0">
              <a:ln>
                <a:noFill/>
              </a:ln>
              <a:solidFill>
                <a:srgbClr val="0E3793"/>
              </a:solidFill>
              <a:effectLst/>
              <a:uLnTx/>
              <a:uFillTx/>
              <a:latin typeface="Arial" charset="0"/>
              <a:ea typeface="ＭＳ Ｐゴシック" pitchFamily="1" charset="-128"/>
              <a:cs typeface="+mn-cs"/>
            </a:endParaRPr>
          </a:p>
        </p:txBody>
      </p:sp>
      <p:sp>
        <p:nvSpPr>
          <p:cNvPr id="5" name="TextBox 4">
            <a:extLst>
              <a:ext uri="{FF2B5EF4-FFF2-40B4-BE49-F238E27FC236}">
                <a16:creationId xmlns:a16="http://schemas.microsoft.com/office/drawing/2014/main" id="{AB7C6FAD-2B45-EA5B-0E75-E9A31E32B6A9}"/>
              </a:ext>
            </a:extLst>
          </p:cNvPr>
          <p:cNvSpPr txBox="1"/>
          <p:nvPr/>
        </p:nvSpPr>
        <p:spPr>
          <a:xfrm>
            <a:off x="413898" y="1467061"/>
            <a:ext cx="5496014" cy="31393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marR="0" lvl="0" indent="-285750" algn="l" defTabSz="914400" rtl="0" eaLnBrk="0" fontAlgn="base" latinLnBrk="0" hangingPunct="0">
              <a:lnSpc>
                <a:spcPct val="100000"/>
              </a:lnSpc>
              <a:spcBef>
                <a:spcPct val="0"/>
              </a:spcBef>
              <a:spcAft>
                <a:spcPct val="0"/>
              </a:spcAft>
              <a:buClrTx/>
              <a:buSzTx/>
              <a:buFont typeface="Arial"/>
              <a:buChar char="•"/>
              <a:tabLst/>
              <a:defRPr/>
            </a:pPr>
            <a:r>
              <a:rPr kumimoji="0" lang="en-US" sz="1800" b="0" i="0" u="none" strike="noStrike" kern="1200" cap="none" spc="0" normalizeH="0" baseline="0" noProof="0" dirty="0">
                <a:ln>
                  <a:noFill/>
                </a:ln>
                <a:solidFill>
                  <a:srgbClr val="2D2015"/>
                </a:solidFill>
                <a:effectLst/>
                <a:uLnTx/>
                <a:uFillTx/>
                <a:latin typeface="Arial"/>
                <a:ea typeface="ＭＳ Ｐゴシック"/>
                <a:cs typeface="Arial"/>
              </a:rPr>
              <a:t>Pedestrian</a:t>
            </a:r>
            <a:r>
              <a:rPr kumimoji="0" lang="en-US" sz="1800" b="0" i="0" u="none" strike="noStrike" kern="1200" cap="none" spc="0" normalizeH="0" baseline="0" noProof="0" dirty="0">
                <a:ln>
                  <a:noFill/>
                </a:ln>
                <a:solidFill>
                  <a:srgbClr val="2D2015"/>
                </a:solidFill>
                <a:effectLst/>
                <a:uLnTx/>
                <a:uFillTx/>
                <a:latin typeface="Arial"/>
                <a:ea typeface="ＭＳ Ｐゴシック"/>
                <a:cs typeface="Segoe UI"/>
              </a:rPr>
              <a:t> </a:t>
            </a:r>
            <a:r>
              <a:rPr kumimoji="0" lang="en-US" sz="1800" b="0" i="0" u="none" strike="noStrike" kern="1200" cap="none" spc="0" normalizeH="0" baseline="0" noProof="0" dirty="0">
                <a:ln>
                  <a:noFill/>
                </a:ln>
                <a:solidFill>
                  <a:srgbClr val="2D2015"/>
                </a:solidFill>
                <a:effectLst/>
                <a:uLnTx/>
                <a:uFillTx/>
                <a:latin typeface="Arial"/>
                <a:ea typeface="ＭＳ Ｐゴシック"/>
                <a:cs typeface="Arial"/>
              </a:rPr>
              <a:t>crashes were</a:t>
            </a:r>
            <a:r>
              <a:rPr kumimoji="0" lang="en-US" sz="1800" b="0" i="0" u="none" strike="noStrike" kern="1200" cap="none" spc="0" normalizeH="0" baseline="0" noProof="0" dirty="0">
                <a:ln>
                  <a:noFill/>
                </a:ln>
                <a:solidFill>
                  <a:srgbClr val="2D2015"/>
                </a:solidFill>
                <a:effectLst/>
                <a:uLnTx/>
                <a:uFillTx/>
                <a:latin typeface="Arial"/>
                <a:ea typeface="ＭＳ Ｐゴシック"/>
                <a:cs typeface="Segoe UI"/>
              </a:rPr>
              <a:t> 2 times more frequent where</a:t>
            </a:r>
            <a:r>
              <a:rPr kumimoji="0" lang="en-US" sz="1800" b="0" i="0" u="none" strike="noStrike" kern="1200" cap="none" spc="0" normalizeH="0" baseline="0" noProof="0" dirty="0">
                <a:ln>
                  <a:noFill/>
                </a:ln>
                <a:solidFill>
                  <a:srgbClr val="2D2015"/>
                </a:solidFill>
                <a:effectLst/>
                <a:uLnTx/>
                <a:uFillTx/>
                <a:latin typeface="Arial"/>
                <a:ea typeface="ＭＳ Ｐゴシック"/>
                <a:cs typeface="Arial"/>
              </a:rPr>
              <a:t> the relative percentage of people with disability is above statewide average.</a:t>
            </a:r>
          </a:p>
          <a:p>
            <a:pPr marL="285750" marR="0" lvl="0" indent="-285750" algn="l" defTabSz="914400" rtl="0" eaLnBrk="0" fontAlgn="base" latinLnBrk="0" hangingPunct="0">
              <a:lnSpc>
                <a:spcPct val="100000"/>
              </a:lnSpc>
              <a:spcBef>
                <a:spcPct val="0"/>
              </a:spcBef>
              <a:spcAft>
                <a:spcPct val="0"/>
              </a:spcAft>
              <a:buClrTx/>
              <a:buSzTx/>
              <a:buFont typeface="Arial"/>
              <a:buChar char="•"/>
              <a:tabLst/>
              <a:defRPr/>
            </a:pPr>
            <a:endParaRPr kumimoji="0" lang="en-US" sz="1800" b="0" i="0" u="none" strike="noStrike" kern="1200" cap="none" spc="0" normalizeH="0" baseline="0" noProof="0" dirty="0">
              <a:ln>
                <a:noFill/>
              </a:ln>
              <a:solidFill>
                <a:srgbClr val="2D2015"/>
              </a:solidFill>
              <a:effectLst/>
              <a:uLnTx/>
              <a:uFillTx/>
              <a:latin typeface="Arial"/>
              <a:ea typeface="ＭＳ Ｐゴシック"/>
              <a:cs typeface="Arial"/>
            </a:endParaRPr>
          </a:p>
          <a:p>
            <a:pPr marL="285750" marR="0" lvl="0" indent="-285750" algn="l" defTabSz="914400" rtl="0" eaLnBrk="0" fontAlgn="base" latinLnBrk="0" hangingPunct="0">
              <a:lnSpc>
                <a:spcPct val="100000"/>
              </a:lnSpc>
              <a:spcBef>
                <a:spcPct val="0"/>
              </a:spcBef>
              <a:spcAft>
                <a:spcPct val="0"/>
              </a:spcAft>
              <a:buClrTx/>
              <a:buSzTx/>
              <a:buFont typeface="Arial"/>
              <a:buChar char="•"/>
              <a:tabLst/>
              <a:defRPr/>
            </a:pPr>
            <a:r>
              <a:rPr kumimoji="0" lang="en-US" sz="1800" b="0" i="0" u="none" strike="noStrike" kern="1200" cap="none" spc="0" normalizeH="0" baseline="0" noProof="0" dirty="0">
                <a:ln>
                  <a:noFill/>
                </a:ln>
                <a:solidFill>
                  <a:srgbClr val="2D2015"/>
                </a:solidFill>
                <a:effectLst/>
                <a:uLnTx/>
                <a:uFillTx/>
                <a:latin typeface="Arial"/>
                <a:ea typeface="ＭＳ Ｐゴシック"/>
                <a:cs typeface="Arial"/>
              </a:rPr>
              <a:t>F+SI pedestrian crashes were</a:t>
            </a:r>
            <a:r>
              <a:rPr kumimoji="0" lang="en-US" sz="1800" b="0" i="0" u="none" strike="noStrike" kern="1200" cap="none" spc="0" normalizeH="0" baseline="0" noProof="0" dirty="0">
                <a:ln>
                  <a:noFill/>
                </a:ln>
                <a:solidFill>
                  <a:srgbClr val="2D2015"/>
                </a:solidFill>
                <a:effectLst/>
                <a:uLnTx/>
                <a:uFillTx/>
                <a:latin typeface="Arial"/>
                <a:ea typeface="ＭＳ Ｐゴシック"/>
                <a:cs typeface="Segoe UI"/>
              </a:rPr>
              <a:t> 3 times more frequent in areas where</a:t>
            </a:r>
            <a:r>
              <a:rPr kumimoji="0" lang="en-US" sz="1800" b="0" i="0" u="none" strike="noStrike" kern="1200" cap="none" spc="0" normalizeH="0" baseline="0" noProof="0" dirty="0">
                <a:ln>
                  <a:noFill/>
                </a:ln>
                <a:solidFill>
                  <a:srgbClr val="2D2015"/>
                </a:solidFill>
                <a:effectLst/>
                <a:uLnTx/>
                <a:uFillTx/>
                <a:latin typeface="Arial"/>
                <a:ea typeface="ＭＳ Ｐゴシック"/>
                <a:cs typeface="Arial"/>
              </a:rPr>
              <a:t> the relative percentage of people with disability is above statewide average.</a:t>
            </a:r>
          </a:p>
          <a:p>
            <a:pPr marL="285750" marR="0" lvl="0" indent="-285750" algn="l" defTabSz="914400" rtl="0" eaLnBrk="0" fontAlgn="base" latinLnBrk="0" hangingPunct="0">
              <a:lnSpc>
                <a:spcPct val="100000"/>
              </a:lnSpc>
              <a:spcBef>
                <a:spcPct val="0"/>
              </a:spcBef>
              <a:spcAft>
                <a:spcPct val="0"/>
              </a:spcAft>
              <a:buClrTx/>
              <a:buSzTx/>
              <a:buFont typeface="Arial"/>
              <a:buChar char="•"/>
              <a:tabLst/>
              <a:defRPr/>
            </a:pPr>
            <a:endParaRPr kumimoji="0" lang="en-US" sz="1800" b="0" i="0" u="none" strike="noStrike" kern="1200" cap="none" spc="0" normalizeH="0" baseline="0" noProof="0" dirty="0">
              <a:ln>
                <a:noFill/>
              </a:ln>
              <a:solidFill>
                <a:srgbClr val="2D2015"/>
              </a:solidFill>
              <a:effectLst/>
              <a:uLnTx/>
              <a:uFillTx/>
              <a:latin typeface="Arial"/>
              <a:ea typeface="ＭＳ Ｐゴシック"/>
              <a:cs typeface="Arial"/>
            </a:endParaRPr>
          </a:p>
          <a:p>
            <a:pPr marL="285750" marR="0" lvl="0" indent="-285750" algn="l" defTabSz="914400" rtl="0" eaLnBrk="0" fontAlgn="base" latinLnBrk="0" hangingPunct="0">
              <a:lnSpc>
                <a:spcPct val="100000"/>
              </a:lnSpc>
              <a:spcBef>
                <a:spcPct val="0"/>
              </a:spcBef>
              <a:spcAft>
                <a:spcPct val="0"/>
              </a:spcAft>
              <a:buClrTx/>
              <a:buSzTx/>
              <a:buFont typeface="Arial"/>
              <a:buChar char="•"/>
              <a:tabLst/>
              <a:defRPr/>
            </a:pPr>
            <a:r>
              <a:rPr kumimoji="0" lang="en-US" sz="1800" b="0" i="0" u="none" strike="noStrike" kern="1200" cap="none" spc="0" normalizeH="0" baseline="0" noProof="0" dirty="0">
                <a:ln>
                  <a:noFill/>
                </a:ln>
                <a:solidFill>
                  <a:srgbClr val="2D2015"/>
                </a:solidFill>
                <a:effectLst/>
                <a:uLnTx/>
                <a:uFillTx/>
                <a:latin typeface="Arial"/>
                <a:ea typeface="ＭＳ Ｐゴシック"/>
                <a:cs typeface="Arial"/>
              </a:rPr>
              <a:t>Overall, pedestrian crashes are over-represented in areas with higher disability rate.</a:t>
            </a:r>
            <a:endParaRPr kumimoji="0" lang="en-US" sz="2800" b="0" i="0" u="none" strike="noStrike" kern="1200" cap="none" spc="0" normalizeH="0" baseline="0" noProof="0" dirty="0">
              <a:ln>
                <a:noFill/>
              </a:ln>
              <a:solidFill>
                <a:srgbClr val="2D2015"/>
              </a:solidFill>
              <a:effectLst/>
              <a:uLnTx/>
              <a:uFillTx/>
              <a:latin typeface="Arial" charset="0"/>
              <a:ea typeface="ＭＳ Ｐゴシック" pitchFamily="1" charset="-128"/>
              <a:cs typeface="+mn-cs"/>
            </a:endParaRPr>
          </a:p>
        </p:txBody>
      </p:sp>
      <p:sp>
        <p:nvSpPr>
          <p:cNvPr id="9" name="Footer Placeholder 3">
            <a:extLst>
              <a:ext uri="{FF2B5EF4-FFF2-40B4-BE49-F238E27FC236}">
                <a16:creationId xmlns:a16="http://schemas.microsoft.com/office/drawing/2014/main" id="{AA2228D6-0FF2-4123-A955-ED78E56D7F93}"/>
              </a:ext>
            </a:extLst>
          </p:cNvPr>
          <p:cNvSpPr txBox="1">
            <a:spLocks/>
          </p:cNvSpPr>
          <p:nvPr/>
        </p:nvSpPr>
        <p:spPr>
          <a:xfrm>
            <a:off x="2138002" y="6356351"/>
            <a:ext cx="6015398" cy="425450"/>
          </a:xfrm>
          <a:prstGeom prst="rect">
            <a:avLst/>
          </a:prstGeom>
        </p:spPr>
        <p:txBody>
          <a:bodyPr vert="horz" lIns="0" tIns="0" rIns="0" bIns="0" rtlCol="0" anchor="ctr">
            <a:normAutofit/>
          </a:bodyPr>
          <a:lstStyle>
            <a:defPPr>
              <a:defRPr lang="en-US"/>
            </a:defPPr>
            <a:lvl1pPr algn="l" rtl="0" eaLnBrk="0" fontAlgn="base" hangingPunct="0">
              <a:spcBef>
                <a:spcPct val="0"/>
              </a:spcBef>
              <a:spcAft>
                <a:spcPct val="0"/>
              </a:spcAft>
              <a:defRPr sz="1200" b="1" kern="1200">
                <a:solidFill>
                  <a:srgbClr val="0E3793"/>
                </a:solidFill>
                <a:latin typeface="Arial" charset="0"/>
                <a:ea typeface="ＭＳ Ｐゴシック" pitchFamily="1" charset="-128"/>
                <a:cs typeface="+mn-cs"/>
              </a:defRPr>
            </a:lvl1pPr>
            <a:lvl2pPr marL="457200" algn="l" rtl="0" eaLnBrk="0" fontAlgn="base" hangingPunct="0">
              <a:spcBef>
                <a:spcPct val="0"/>
              </a:spcBef>
              <a:spcAft>
                <a:spcPct val="0"/>
              </a:spcAft>
              <a:defRPr sz="2800" kern="1200">
                <a:solidFill>
                  <a:schemeClr val="tx1"/>
                </a:solidFill>
                <a:latin typeface="Arial" charset="0"/>
                <a:ea typeface="ＭＳ Ｐゴシック" pitchFamily="1" charset="-128"/>
                <a:cs typeface="+mn-cs"/>
              </a:defRPr>
            </a:lvl2pPr>
            <a:lvl3pPr marL="914400" algn="l" rtl="0" eaLnBrk="0" fontAlgn="base" hangingPunct="0">
              <a:spcBef>
                <a:spcPct val="0"/>
              </a:spcBef>
              <a:spcAft>
                <a:spcPct val="0"/>
              </a:spcAft>
              <a:defRPr sz="2800" kern="1200">
                <a:solidFill>
                  <a:schemeClr val="tx1"/>
                </a:solidFill>
                <a:latin typeface="Arial" charset="0"/>
                <a:ea typeface="ＭＳ Ｐゴシック" pitchFamily="1" charset="-128"/>
                <a:cs typeface="+mn-cs"/>
              </a:defRPr>
            </a:lvl3pPr>
            <a:lvl4pPr marL="1371600" algn="l" rtl="0" eaLnBrk="0" fontAlgn="base" hangingPunct="0">
              <a:spcBef>
                <a:spcPct val="0"/>
              </a:spcBef>
              <a:spcAft>
                <a:spcPct val="0"/>
              </a:spcAft>
              <a:defRPr sz="2800" kern="1200">
                <a:solidFill>
                  <a:schemeClr val="tx1"/>
                </a:solidFill>
                <a:latin typeface="Arial" charset="0"/>
                <a:ea typeface="ＭＳ Ｐゴシック" pitchFamily="1" charset="-128"/>
                <a:cs typeface="+mn-cs"/>
              </a:defRPr>
            </a:lvl4pPr>
            <a:lvl5pPr marL="1828800" algn="l" rtl="0" eaLnBrk="0" fontAlgn="base" hangingPunct="0">
              <a:spcBef>
                <a:spcPct val="0"/>
              </a:spcBef>
              <a:spcAft>
                <a:spcPct val="0"/>
              </a:spcAft>
              <a:defRPr sz="2800" kern="1200">
                <a:solidFill>
                  <a:schemeClr val="tx1"/>
                </a:solidFill>
                <a:latin typeface="Arial" charset="0"/>
                <a:ea typeface="ＭＳ Ｐゴシック" pitchFamily="1" charset="-128"/>
                <a:cs typeface="+mn-cs"/>
              </a:defRPr>
            </a:lvl5pPr>
            <a:lvl6pPr marL="2286000" algn="l" defTabSz="914400" rtl="0" eaLnBrk="1" latinLnBrk="0" hangingPunct="1">
              <a:defRPr sz="2800" kern="1200">
                <a:solidFill>
                  <a:schemeClr val="tx1"/>
                </a:solidFill>
                <a:latin typeface="Arial" charset="0"/>
                <a:ea typeface="ＭＳ Ｐゴシック" pitchFamily="1" charset="-128"/>
                <a:cs typeface="+mn-cs"/>
              </a:defRPr>
            </a:lvl6pPr>
            <a:lvl7pPr marL="2743200" algn="l" defTabSz="914400" rtl="0" eaLnBrk="1" latinLnBrk="0" hangingPunct="1">
              <a:defRPr sz="2800" kern="1200">
                <a:solidFill>
                  <a:schemeClr val="tx1"/>
                </a:solidFill>
                <a:latin typeface="Arial" charset="0"/>
                <a:ea typeface="ＭＳ Ｐゴシック" pitchFamily="1" charset="-128"/>
                <a:cs typeface="+mn-cs"/>
              </a:defRPr>
            </a:lvl7pPr>
            <a:lvl8pPr marL="3200400" algn="l" defTabSz="914400" rtl="0" eaLnBrk="1" latinLnBrk="0" hangingPunct="1">
              <a:defRPr sz="2800" kern="1200">
                <a:solidFill>
                  <a:schemeClr val="tx1"/>
                </a:solidFill>
                <a:latin typeface="Arial" charset="0"/>
                <a:ea typeface="ＭＳ Ｐゴシック" pitchFamily="1" charset="-128"/>
                <a:cs typeface="+mn-cs"/>
              </a:defRPr>
            </a:lvl8pPr>
            <a:lvl9pPr marL="3657600" algn="l" defTabSz="914400" rtl="0" eaLnBrk="1" latinLnBrk="0" hangingPunct="1">
              <a:defRPr sz="2800" kern="1200">
                <a:solidFill>
                  <a:schemeClr val="tx1"/>
                </a:solidFill>
                <a:latin typeface="Arial" charset="0"/>
                <a:ea typeface="ＭＳ Ｐゴシック" pitchFamily="1" charset="-128"/>
                <a:cs typeface="+mn-cs"/>
              </a:defRPr>
            </a:lvl9pPr>
          </a:lstStyle>
          <a:p>
            <a:pPr marL="0" marR="0" lvl="0" indent="0" algn="l" defTabSz="914400" rtl="0" eaLnBrk="0" fontAlgn="base" latinLnBrk="0" hangingPunct="0">
              <a:lnSpc>
                <a:spcPct val="100000"/>
              </a:lnSpc>
              <a:spcBef>
                <a:spcPct val="0"/>
              </a:spcBef>
              <a:spcAft>
                <a:spcPts val="600"/>
              </a:spcAft>
              <a:buClrTx/>
              <a:buSzTx/>
              <a:buFontTx/>
              <a:buNone/>
              <a:tabLst/>
              <a:defRPr/>
            </a:pPr>
            <a:r>
              <a:rPr kumimoji="0" lang="en-US" sz="1200" b="1" i="0" u="none" strike="noStrike" kern="1200" cap="none" spc="0" normalizeH="0" baseline="0" noProof="0" dirty="0">
                <a:ln>
                  <a:noFill/>
                </a:ln>
                <a:solidFill>
                  <a:srgbClr val="0E3793"/>
                </a:solidFill>
                <a:effectLst/>
                <a:uLnTx/>
                <a:uFillTx/>
                <a:latin typeface="Arial" charset="0"/>
                <a:ea typeface="ＭＳ Ｐゴシック" pitchFamily="1" charset="-128"/>
                <a:cs typeface="+mn-cs"/>
              </a:rPr>
              <a:t>Virginia Department of Transportation</a:t>
            </a:r>
          </a:p>
        </p:txBody>
      </p:sp>
      <p:sp>
        <p:nvSpPr>
          <p:cNvPr id="2" name="Content Placeholder 1">
            <a:extLst>
              <a:ext uri="{FF2B5EF4-FFF2-40B4-BE49-F238E27FC236}">
                <a16:creationId xmlns:a16="http://schemas.microsoft.com/office/drawing/2014/main" id="{A05B66DB-9F3E-9E2C-713C-DDEB6CC59616}"/>
              </a:ext>
            </a:extLst>
          </p:cNvPr>
          <p:cNvSpPr txBox="1">
            <a:spLocks/>
          </p:cNvSpPr>
          <p:nvPr/>
        </p:nvSpPr>
        <p:spPr bwMode="auto">
          <a:xfrm>
            <a:off x="1406769" y="5539703"/>
            <a:ext cx="10278793" cy="745435"/>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42900" indent="-342900" algn="l" rtl="0" eaLnBrk="1" fontAlgn="base" hangingPunct="1">
              <a:spcBef>
                <a:spcPct val="20000"/>
              </a:spcBef>
              <a:spcAft>
                <a:spcPct val="0"/>
              </a:spcAft>
              <a:defRPr sz="2800" b="1">
                <a:solidFill>
                  <a:srgbClr val="0E3793"/>
                </a:solidFill>
                <a:latin typeface="+mn-lt"/>
                <a:ea typeface="+mn-ea"/>
                <a:cs typeface="+mn-cs"/>
              </a:defRPr>
            </a:lvl1pPr>
            <a:lvl2pPr marL="742950" indent="-285750" algn="l" rtl="0" eaLnBrk="1" fontAlgn="base" hangingPunct="1">
              <a:spcBef>
                <a:spcPct val="20000"/>
              </a:spcBef>
              <a:spcAft>
                <a:spcPct val="0"/>
              </a:spcAft>
              <a:defRPr sz="2400" b="1">
                <a:solidFill>
                  <a:srgbClr val="0E3793"/>
                </a:solidFill>
                <a:latin typeface="+mn-lt"/>
                <a:ea typeface="+mn-ea"/>
              </a:defRPr>
            </a:lvl2pPr>
            <a:lvl3pPr marL="1143000" indent="-228600" algn="l" rtl="0" eaLnBrk="1" fontAlgn="base" hangingPunct="1">
              <a:spcBef>
                <a:spcPct val="20000"/>
              </a:spcBef>
              <a:spcAft>
                <a:spcPct val="0"/>
              </a:spcAft>
              <a:buFont typeface="Arial" panose="020B0604020202020204" pitchFamily="34" charset="0"/>
              <a:buChar char="•"/>
              <a:defRPr sz="2000">
                <a:solidFill>
                  <a:srgbClr val="0E3793"/>
                </a:solidFill>
                <a:latin typeface="+mn-lt"/>
                <a:ea typeface="+mn-ea"/>
              </a:defRPr>
            </a:lvl3pPr>
            <a:lvl4pPr marL="1600200" indent="-228600" algn="l" rtl="0" eaLnBrk="1" fontAlgn="base" hangingPunct="1">
              <a:spcBef>
                <a:spcPct val="20000"/>
              </a:spcBef>
              <a:spcAft>
                <a:spcPct val="0"/>
              </a:spcAft>
              <a:buFont typeface="Arial" panose="020B0604020202020204" pitchFamily="34" charset="0"/>
              <a:buChar char="•"/>
              <a:defRPr sz="2000">
                <a:solidFill>
                  <a:srgbClr val="0E3793"/>
                </a:solidFill>
                <a:latin typeface="+mn-lt"/>
                <a:ea typeface="+mn-ea"/>
              </a:defRPr>
            </a:lvl4pPr>
            <a:lvl5pPr marL="2057400" indent="-228600" algn="l" rtl="0" eaLnBrk="1" fontAlgn="base" hangingPunct="1">
              <a:spcBef>
                <a:spcPct val="20000"/>
              </a:spcBef>
              <a:spcAft>
                <a:spcPct val="0"/>
              </a:spcAft>
              <a:buFont typeface="Arial" panose="020B0604020202020204" pitchFamily="34" charset="0"/>
              <a:buChar char="•"/>
              <a:defRPr sz="2000">
                <a:solidFill>
                  <a:srgbClr val="0E3793"/>
                </a:solidFill>
                <a:latin typeface="+mn-lt"/>
                <a:ea typeface="+mn-ea"/>
              </a:defRPr>
            </a:lvl5pPr>
            <a:lvl6pPr marL="2514600" indent="-228600" algn="l" rtl="0" eaLnBrk="1" fontAlgn="base" hangingPunct="1">
              <a:spcBef>
                <a:spcPct val="20000"/>
              </a:spcBef>
              <a:spcAft>
                <a:spcPct val="0"/>
              </a:spcAft>
              <a:buChar char="»"/>
              <a:defRPr sz="1400">
                <a:solidFill>
                  <a:srgbClr val="00408D"/>
                </a:solidFill>
                <a:latin typeface="+mn-lt"/>
                <a:ea typeface="+mn-ea"/>
              </a:defRPr>
            </a:lvl6pPr>
            <a:lvl7pPr marL="2971800" indent="-228600" algn="l" rtl="0" eaLnBrk="1" fontAlgn="base" hangingPunct="1">
              <a:spcBef>
                <a:spcPct val="20000"/>
              </a:spcBef>
              <a:spcAft>
                <a:spcPct val="0"/>
              </a:spcAft>
              <a:buChar char="»"/>
              <a:defRPr sz="1400">
                <a:solidFill>
                  <a:srgbClr val="00408D"/>
                </a:solidFill>
                <a:latin typeface="+mn-lt"/>
                <a:ea typeface="+mn-ea"/>
              </a:defRPr>
            </a:lvl7pPr>
            <a:lvl8pPr marL="3429000" indent="-228600" algn="l" rtl="0" eaLnBrk="1" fontAlgn="base" hangingPunct="1">
              <a:spcBef>
                <a:spcPct val="20000"/>
              </a:spcBef>
              <a:spcAft>
                <a:spcPct val="0"/>
              </a:spcAft>
              <a:buChar char="»"/>
              <a:defRPr sz="1400">
                <a:solidFill>
                  <a:srgbClr val="00408D"/>
                </a:solidFill>
                <a:latin typeface="+mn-lt"/>
                <a:ea typeface="+mn-ea"/>
              </a:defRPr>
            </a:lvl8pPr>
            <a:lvl9pPr marL="3886200" indent="-228600" algn="l" rtl="0" eaLnBrk="1" fontAlgn="base" hangingPunct="1">
              <a:spcBef>
                <a:spcPct val="20000"/>
              </a:spcBef>
              <a:spcAft>
                <a:spcPct val="0"/>
              </a:spcAft>
              <a:buChar char="»"/>
              <a:defRPr sz="1400">
                <a:solidFill>
                  <a:srgbClr val="00408D"/>
                </a:solidFill>
                <a:latin typeface="+mn-lt"/>
                <a:ea typeface="+mn-ea"/>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2D2015"/>
                </a:solidFill>
                <a:effectLst/>
                <a:uLnTx/>
                <a:uFillTx/>
                <a:latin typeface="Arial"/>
                <a:ea typeface="ＭＳ Ｐゴシック"/>
                <a:cs typeface="+mn-cs"/>
              </a:rPr>
              <a:t>Population with Disability is defined as the percentage of persons in an area (Census tract) with a disability</a:t>
            </a:r>
            <a:r>
              <a:rPr kumimoji="0" lang="en-US" sz="1400" b="1" i="0" u="none" strike="noStrike" kern="1200" cap="none" spc="0" normalizeH="0" baseline="0" noProof="0" dirty="0">
                <a:ln>
                  <a:noFill/>
                </a:ln>
                <a:solidFill>
                  <a:srgbClr val="2D2015"/>
                </a:solidFill>
                <a:effectLst/>
                <a:uLnTx/>
                <a:uFillTx/>
                <a:latin typeface="Arial"/>
                <a:ea typeface="ＭＳ Ｐゴシック"/>
                <a:cs typeface="Arial"/>
              </a:rPr>
              <a:t>. Crashes in each Census tract are assessed by whether the Census tract is above or below the statewide percentage of population with a disability. </a:t>
            </a:r>
          </a:p>
        </p:txBody>
      </p:sp>
      <p:pic>
        <p:nvPicPr>
          <p:cNvPr id="8" name="Picture 7">
            <a:extLst>
              <a:ext uri="{FF2B5EF4-FFF2-40B4-BE49-F238E27FC236}">
                <a16:creationId xmlns:a16="http://schemas.microsoft.com/office/drawing/2014/main" id="{683E92A9-9A4E-8ABA-34B2-973679BB225C}"/>
              </a:ext>
            </a:extLst>
          </p:cNvPr>
          <p:cNvPicPr>
            <a:picLocks noChangeAspect="1"/>
          </p:cNvPicPr>
          <p:nvPr/>
        </p:nvPicPr>
        <p:blipFill>
          <a:blip r:embed="rId3"/>
          <a:stretch>
            <a:fillRect/>
          </a:stretch>
        </p:blipFill>
        <p:spPr>
          <a:xfrm>
            <a:off x="7514719" y="1005189"/>
            <a:ext cx="4063279" cy="4427482"/>
          </a:xfrm>
          <a:prstGeom prst="rect">
            <a:avLst/>
          </a:prstGeom>
        </p:spPr>
      </p:pic>
      <p:sp>
        <p:nvSpPr>
          <p:cNvPr id="4" name="TextBox 3">
            <a:extLst>
              <a:ext uri="{FF2B5EF4-FFF2-40B4-BE49-F238E27FC236}">
                <a16:creationId xmlns:a16="http://schemas.microsoft.com/office/drawing/2014/main" id="{55660EE3-19F9-74E7-EFEE-E4903936FB10}"/>
              </a:ext>
            </a:extLst>
          </p:cNvPr>
          <p:cNvSpPr txBox="1"/>
          <p:nvPr/>
        </p:nvSpPr>
        <p:spPr>
          <a:xfrm>
            <a:off x="7249255" y="3248426"/>
            <a:ext cx="634181" cy="292388"/>
          </a:xfrm>
          <a:prstGeom prst="rect">
            <a:avLst/>
          </a:prstGeom>
          <a:solidFill>
            <a:schemeClr val="bg1"/>
          </a:solidFill>
        </p:spPr>
        <p:txBody>
          <a:bodyPr wrap="square" rtlCol="0">
            <a:spAutoFit/>
          </a:bodyPr>
          <a:lstStyle/>
          <a:p>
            <a:r>
              <a:rPr lang="en-US" sz="1300" b="1" dirty="0">
                <a:solidFill>
                  <a:schemeClr val="bg2"/>
                </a:solidFill>
              </a:rPr>
              <a:t>F+SI</a:t>
            </a:r>
          </a:p>
        </p:txBody>
      </p:sp>
    </p:spTree>
    <p:extLst>
      <p:ext uri="{BB962C8B-B14F-4D97-AF65-F5344CB8AC3E}">
        <p14:creationId xmlns:p14="http://schemas.microsoft.com/office/powerpoint/2010/main" val="2761743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E6079-08CF-61D4-8E4E-BDF7880F2E85}"/>
              </a:ext>
            </a:extLst>
          </p:cNvPr>
          <p:cNvSpPr>
            <a:spLocks noGrp="1"/>
          </p:cNvSpPr>
          <p:nvPr>
            <p:ph type="title"/>
          </p:nvPr>
        </p:nvSpPr>
        <p:spPr/>
        <p:txBody>
          <a:bodyPr/>
          <a:lstStyle/>
          <a:p>
            <a:r>
              <a:rPr lang="en-US"/>
              <a:t>Tools: Pedestrian and Bicyclist Safety Action Plan</a:t>
            </a:r>
          </a:p>
        </p:txBody>
      </p:sp>
      <p:sp>
        <p:nvSpPr>
          <p:cNvPr id="4" name="Footer Placeholder 3">
            <a:extLst>
              <a:ext uri="{FF2B5EF4-FFF2-40B4-BE49-F238E27FC236}">
                <a16:creationId xmlns:a16="http://schemas.microsoft.com/office/drawing/2014/main" id="{A044CF03-21B4-37F9-D60B-E892F7CDADB5}"/>
              </a:ext>
            </a:extLst>
          </p:cNvPr>
          <p:cNvSpPr>
            <a:spLocks noGrp="1"/>
          </p:cNvSpPr>
          <p:nvPr>
            <p:ph type="ftr" sz="quarter" idx="11"/>
          </p:nvPr>
        </p:nvSpPr>
        <p:spPr/>
        <p:txBody>
          <a:bodyPr/>
          <a:lstStyle/>
          <a:p>
            <a:r>
              <a:rPr lang="en-US"/>
              <a:t>Virginia Department of Transportation</a:t>
            </a:r>
          </a:p>
        </p:txBody>
      </p:sp>
      <p:sp>
        <p:nvSpPr>
          <p:cNvPr id="5" name="Slide Number Placeholder 4">
            <a:extLst>
              <a:ext uri="{FF2B5EF4-FFF2-40B4-BE49-F238E27FC236}">
                <a16:creationId xmlns:a16="http://schemas.microsoft.com/office/drawing/2014/main" id="{B31ACC94-54A6-7E9A-2F6F-8ACD197B7EE7}"/>
              </a:ext>
            </a:extLst>
          </p:cNvPr>
          <p:cNvSpPr>
            <a:spLocks noGrp="1"/>
          </p:cNvSpPr>
          <p:nvPr>
            <p:ph type="sldNum" sz="quarter" idx="10"/>
          </p:nvPr>
        </p:nvSpPr>
        <p:spPr/>
        <p:txBody>
          <a:bodyPr/>
          <a:lstStyle/>
          <a:p>
            <a:fld id="{F1C50022-7F7F-8A41-BE68-AD46EB030B1B}" type="slidenum">
              <a:rPr lang="en-US" smtClean="0"/>
              <a:pPr/>
              <a:t>18</a:t>
            </a:fld>
            <a:endParaRPr lang="en-US"/>
          </a:p>
        </p:txBody>
      </p:sp>
      <p:sp>
        <p:nvSpPr>
          <p:cNvPr id="8" name="Google Shape;485;p12">
            <a:extLst>
              <a:ext uri="{FF2B5EF4-FFF2-40B4-BE49-F238E27FC236}">
                <a16:creationId xmlns:a16="http://schemas.microsoft.com/office/drawing/2014/main" id="{FDD800B4-AAD8-CD80-6326-AF0D16F69488}"/>
              </a:ext>
            </a:extLst>
          </p:cNvPr>
          <p:cNvSpPr>
            <a:spLocks noGrp="1"/>
          </p:cNvSpPr>
          <p:nvPr>
            <p:ph idx="1"/>
          </p:nvPr>
        </p:nvSpPr>
        <p:spPr>
          <a:xfrm>
            <a:off x="228600" y="919386"/>
            <a:ext cx="6015398" cy="6601767"/>
          </a:xfrm>
          <a:prstGeom prst="rect">
            <a:avLst/>
          </a:prstGeom>
          <a:noFill/>
          <a:ln>
            <a:noFill/>
          </a:ln>
        </p:spPr>
        <p:txBody>
          <a:bodyPr spcFirstLastPara="1" wrap="square" lIns="91425" tIns="45700" rIns="91425" bIns="45700" anchor="t" anchorCtr="0">
            <a:spAutoFit/>
          </a:bodyPr>
          <a:lstStyle/>
          <a:p>
            <a:pPr marL="857250" lvl="1" indent="-457200">
              <a:spcBef>
                <a:spcPts val="2400"/>
              </a:spcBef>
              <a:spcAft>
                <a:spcPts val="0"/>
              </a:spcAft>
              <a:buClr>
                <a:srgbClr val="005191"/>
              </a:buClr>
              <a:buSzPts val="2400"/>
              <a:buFont typeface="Noto Sans Symbols"/>
              <a:buChar char="▪"/>
            </a:pPr>
            <a:r>
              <a:rPr lang="en-US" sz="2400" b="1" i="0" u="none" strike="noStrike" cap="none" dirty="0">
                <a:solidFill>
                  <a:srgbClr val="005191"/>
                </a:solidFill>
                <a:latin typeface="Calibri"/>
                <a:ea typeface="Calibri"/>
                <a:cs typeface="Calibri"/>
                <a:sym typeface="Calibri"/>
              </a:rPr>
              <a:t>Predictive geospatial analysis to determine which</a:t>
            </a:r>
            <a:r>
              <a:rPr lang="en-US" sz="2400" dirty="0">
                <a:solidFill>
                  <a:srgbClr val="005191"/>
                </a:solidFill>
                <a:latin typeface="Calibri"/>
                <a:ea typeface="Calibri"/>
                <a:cs typeface="Calibri"/>
                <a:sym typeface="Calibri"/>
              </a:rPr>
              <a:t> </a:t>
            </a:r>
            <a:r>
              <a:rPr lang="en-US" sz="2400" b="1" i="0" u="none" strike="noStrike" cap="none" dirty="0">
                <a:solidFill>
                  <a:srgbClr val="005191"/>
                </a:solidFill>
                <a:latin typeface="Calibri"/>
                <a:ea typeface="Calibri"/>
                <a:cs typeface="Calibri"/>
                <a:sym typeface="Calibri"/>
              </a:rPr>
              <a:t>road </a:t>
            </a:r>
            <a:r>
              <a:rPr lang="en-US" sz="2400" dirty="0">
                <a:solidFill>
                  <a:srgbClr val="005191"/>
                </a:solidFill>
                <a:latin typeface="Calibri"/>
                <a:ea typeface="Calibri"/>
                <a:cs typeface="Calibri"/>
                <a:sym typeface="Calibri"/>
              </a:rPr>
              <a:t>segments have </a:t>
            </a:r>
            <a:r>
              <a:rPr lang="en-US" sz="2400" b="1" i="0" u="none" strike="noStrike" cap="none" dirty="0">
                <a:solidFill>
                  <a:srgbClr val="005191"/>
                </a:solidFill>
                <a:latin typeface="Calibri"/>
                <a:ea typeface="Calibri"/>
                <a:cs typeface="Calibri"/>
                <a:sym typeface="Calibri"/>
              </a:rPr>
              <a:t>the greatest propensity and risk for VRU travel (bicyclists were added in Version 3)</a:t>
            </a:r>
            <a:endParaRPr dirty="0"/>
          </a:p>
          <a:p>
            <a:pPr marL="857250" lvl="1" indent="-457200">
              <a:spcBef>
                <a:spcPts val="2400"/>
              </a:spcBef>
              <a:buClr>
                <a:srgbClr val="005191"/>
              </a:buClr>
              <a:buSzPts val="2400"/>
              <a:buFont typeface="Noto Sans Symbols"/>
              <a:buChar char="▪"/>
            </a:pPr>
            <a:r>
              <a:rPr lang="en-US" sz="2400" b="1" dirty="0">
                <a:solidFill>
                  <a:srgbClr val="005191"/>
                </a:solidFill>
                <a:latin typeface="Calibri"/>
                <a:ea typeface="Calibri"/>
                <a:cs typeface="Calibri"/>
                <a:sym typeface="Calibri"/>
              </a:rPr>
              <a:t>Focus on </a:t>
            </a:r>
            <a:r>
              <a:rPr lang="en-US" sz="2400" dirty="0">
                <a:solidFill>
                  <a:srgbClr val="005191"/>
                </a:solidFill>
                <a:latin typeface="Calibri"/>
                <a:ea typeface="Calibri"/>
                <a:cs typeface="Calibri"/>
                <a:sym typeface="Calibri"/>
              </a:rPr>
              <a:t>VRU</a:t>
            </a:r>
            <a:r>
              <a:rPr lang="en-US" sz="2400" b="1" dirty="0">
                <a:solidFill>
                  <a:srgbClr val="005191"/>
                </a:solidFill>
                <a:latin typeface="Calibri"/>
                <a:ea typeface="Calibri"/>
                <a:cs typeface="Calibri"/>
                <a:sym typeface="Calibri"/>
              </a:rPr>
              <a:t> safety with VDOT Policy Recommendations</a:t>
            </a:r>
          </a:p>
          <a:p>
            <a:pPr marL="857250" lvl="1" indent="-457200">
              <a:spcBef>
                <a:spcPts val="2400"/>
              </a:spcBef>
              <a:buClr>
                <a:srgbClr val="005191"/>
              </a:buClr>
              <a:buSzPts val="2400"/>
              <a:buFont typeface="Noto Sans Symbols"/>
              <a:buChar char="▪"/>
            </a:pPr>
            <a:r>
              <a:rPr lang="en-US" sz="2400" dirty="0">
                <a:solidFill>
                  <a:srgbClr val="005191"/>
                </a:solidFill>
                <a:latin typeface="Calibri"/>
                <a:ea typeface="Calibri"/>
                <a:cs typeface="Calibri"/>
                <a:sym typeface="Calibri"/>
              </a:rPr>
              <a:t>VRU</a:t>
            </a:r>
            <a:r>
              <a:rPr lang="en-US" sz="2400" b="1" dirty="0">
                <a:solidFill>
                  <a:srgbClr val="005191"/>
                </a:solidFill>
                <a:latin typeface="Calibri"/>
                <a:ea typeface="Calibri"/>
                <a:cs typeface="Calibri"/>
                <a:sym typeface="Calibri"/>
              </a:rPr>
              <a:t> safety infrastructure countermeasure toolbox</a:t>
            </a:r>
          </a:p>
          <a:p>
            <a:pPr marL="857250" lvl="1" indent="-457200">
              <a:spcBef>
                <a:spcPts val="2400"/>
              </a:spcBef>
              <a:buClr>
                <a:srgbClr val="005191"/>
              </a:buClr>
              <a:buSzPts val="2400"/>
              <a:buFont typeface="Noto Sans Symbols"/>
              <a:buChar char="▪"/>
            </a:pPr>
            <a:endParaRPr lang="en-US" sz="1400" b="1" dirty="0">
              <a:solidFill>
                <a:srgbClr val="005191"/>
              </a:solidFill>
              <a:latin typeface="Calibri"/>
              <a:ea typeface="Calibri"/>
              <a:cs typeface="Calibri"/>
              <a:sym typeface="Calibri"/>
            </a:endParaRPr>
          </a:p>
          <a:p>
            <a:pPr marL="857250" lvl="1" indent="-457200">
              <a:spcBef>
                <a:spcPts val="2400"/>
              </a:spcBef>
              <a:buClr>
                <a:srgbClr val="005191"/>
              </a:buClr>
              <a:buSzPts val="2400"/>
              <a:buFont typeface="Noto Sans Symbols"/>
              <a:buChar char="▪"/>
            </a:pPr>
            <a:endParaRPr dirty="0"/>
          </a:p>
          <a:p>
            <a:pPr marL="857250" marR="0" lvl="2" indent="0" algn="l" rtl="0">
              <a:spcBef>
                <a:spcPts val="1200"/>
              </a:spcBef>
              <a:spcAft>
                <a:spcPts val="0"/>
              </a:spcAft>
              <a:buNone/>
            </a:pPr>
            <a:endParaRPr sz="2400" b="0" i="0" u="none" strike="noStrike" cap="none" dirty="0">
              <a:solidFill>
                <a:schemeClr val="dk1"/>
              </a:solidFill>
              <a:latin typeface="Calibri"/>
              <a:ea typeface="Calibri"/>
              <a:cs typeface="Calibri"/>
              <a:sym typeface="Calibri"/>
            </a:endParaRPr>
          </a:p>
          <a:p>
            <a:pPr marL="857250" marR="0" lvl="2" indent="0" algn="l" rtl="0">
              <a:spcBef>
                <a:spcPts val="600"/>
              </a:spcBef>
              <a:spcAft>
                <a:spcPts val="0"/>
              </a:spcAft>
              <a:buNone/>
            </a:pPr>
            <a:endParaRPr sz="2400" b="0" i="0" u="none" strike="noStrike" cap="none" dirty="0">
              <a:solidFill>
                <a:schemeClr val="dk1"/>
              </a:solidFill>
              <a:latin typeface="Calibri"/>
              <a:ea typeface="Calibri"/>
              <a:cs typeface="Calibri"/>
              <a:sym typeface="Calibri"/>
            </a:endParaRPr>
          </a:p>
        </p:txBody>
      </p:sp>
      <p:pic>
        <p:nvPicPr>
          <p:cNvPr id="9" name="Google Shape;484;p12">
            <a:extLst>
              <a:ext uri="{FF2B5EF4-FFF2-40B4-BE49-F238E27FC236}">
                <a16:creationId xmlns:a16="http://schemas.microsoft.com/office/drawing/2014/main" id="{7DBA71A5-E3DE-D391-CAD2-0627440BC456}"/>
              </a:ext>
            </a:extLst>
          </p:cNvPr>
          <p:cNvPicPr preferRelativeResize="0"/>
          <p:nvPr/>
        </p:nvPicPr>
        <p:blipFill rotWithShape="1">
          <a:blip r:embed="rId2">
            <a:alphaModFix/>
          </a:blip>
          <a:srcRect/>
          <a:stretch/>
        </p:blipFill>
        <p:spPr>
          <a:xfrm>
            <a:off x="7162800" y="1074831"/>
            <a:ext cx="3677474" cy="4708337"/>
          </a:xfrm>
          <a:prstGeom prst="rect">
            <a:avLst/>
          </a:prstGeom>
          <a:noFill/>
          <a:ln>
            <a:noFill/>
          </a:ln>
          <a:effectLst>
            <a:outerShdw blurRad="190500" algn="tl" rotWithShape="0">
              <a:srgbClr val="000000">
                <a:alpha val="69803"/>
              </a:srgbClr>
            </a:outerShdw>
          </a:effectLst>
        </p:spPr>
      </p:pic>
      <p:sp>
        <p:nvSpPr>
          <p:cNvPr id="10" name="Google Shape;486;p12">
            <a:extLst>
              <a:ext uri="{FF2B5EF4-FFF2-40B4-BE49-F238E27FC236}">
                <a16:creationId xmlns:a16="http://schemas.microsoft.com/office/drawing/2014/main" id="{2631D768-B025-79F2-DBC8-C243D693F19A}"/>
              </a:ext>
            </a:extLst>
          </p:cNvPr>
          <p:cNvSpPr/>
          <p:nvPr/>
        </p:nvSpPr>
        <p:spPr>
          <a:xfrm>
            <a:off x="6573298" y="5909066"/>
            <a:ext cx="4856477" cy="369332"/>
          </a:xfrm>
          <a:prstGeom prst="rect">
            <a:avLst/>
          </a:prstGeom>
          <a:noFill/>
          <a:ln>
            <a:noFill/>
          </a:ln>
        </p:spPr>
        <p:txBody>
          <a:bodyPr spcFirstLastPara="1" wrap="square" lIns="91425" tIns="45700" rIns="91425" bIns="45700" anchor="t" anchorCtr="0">
            <a:spAutoFit/>
          </a:bodyPr>
          <a:lstStyle/>
          <a:p>
            <a:pPr marL="400050" marR="0" lvl="1" indent="0" algn="l" rtl="0">
              <a:spcBef>
                <a:spcPts val="0"/>
              </a:spcBef>
              <a:spcAft>
                <a:spcPts val="0"/>
              </a:spcAft>
              <a:buNone/>
            </a:pPr>
            <a:r>
              <a:rPr lang="en-US" sz="1800" b="0" i="1" u="none" strike="noStrike" cap="none">
                <a:solidFill>
                  <a:schemeClr val="lt2"/>
                </a:solidFill>
                <a:latin typeface="Arial"/>
                <a:ea typeface="Arial"/>
                <a:cs typeface="Arial"/>
                <a:sym typeface="Arial"/>
              </a:rPr>
              <a:t>2019 National Roadway Safety </a:t>
            </a:r>
            <a:r>
              <a:rPr lang="en-US" sz="1800" i="1">
                <a:solidFill>
                  <a:schemeClr val="lt2"/>
                </a:solidFill>
                <a:latin typeface="Arial"/>
                <a:ea typeface="Arial"/>
                <a:cs typeface="Arial"/>
                <a:sym typeface="Arial"/>
              </a:rPr>
              <a:t>Award</a:t>
            </a:r>
            <a:endParaRPr sz="1800" b="1" i="1" u="none" strike="noStrike" cap="none">
              <a:solidFill>
                <a:schemeClr val="lt2"/>
              </a:solidFill>
              <a:latin typeface="Calibri"/>
              <a:ea typeface="Calibri"/>
              <a:cs typeface="Calibri"/>
              <a:sym typeface="Calibri"/>
            </a:endParaRPr>
          </a:p>
        </p:txBody>
      </p:sp>
    </p:spTree>
    <p:extLst>
      <p:ext uri="{BB962C8B-B14F-4D97-AF65-F5344CB8AC3E}">
        <p14:creationId xmlns:p14="http://schemas.microsoft.com/office/powerpoint/2010/main" val="2574414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descr="Slide Title">
            <a:extLst>
              <a:ext uri="{FF2B5EF4-FFF2-40B4-BE49-F238E27FC236}">
                <a16:creationId xmlns:a16="http://schemas.microsoft.com/office/drawing/2014/main" id="{4C7091FF-8C27-2539-C2C7-C5FAD1BA781F}"/>
              </a:ext>
            </a:extLst>
          </p:cNvPr>
          <p:cNvSpPr>
            <a:spLocks noGrp="1"/>
          </p:cNvSpPr>
          <p:nvPr>
            <p:ph type="title"/>
          </p:nvPr>
        </p:nvSpPr>
        <p:spPr/>
        <p:txBody>
          <a:bodyPr/>
          <a:lstStyle/>
          <a:p>
            <a:r>
              <a:rPr lang="en-US"/>
              <a:t>Overview</a:t>
            </a:r>
          </a:p>
        </p:txBody>
      </p:sp>
      <p:sp>
        <p:nvSpPr>
          <p:cNvPr id="3" name="Footer Placeholder 2">
            <a:extLst>
              <a:ext uri="{FF2B5EF4-FFF2-40B4-BE49-F238E27FC236}">
                <a16:creationId xmlns:a16="http://schemas.microsoft.com/office/drawing/2014/main" id="{7D3EEC0B-27E4-5742-B7BF-B81D47758AD3}"/>
              </a:ext>
            </a:extLst>
          </p:cNvPr>
          <p:cNvSpPr>
            <a:spLocks noGrp="1"/>
          </p:cNvSpPr>
          <p:nvPr>
            <p:ph type="ftr" sz="quarter" idx="11"/>
          </p:nvPr>
        </p:nvSpPr>
        <p:spPr/>
        <p:txBody>
          <a:bodyPr/>
          <a:lstStyle/>
          <a:p>
            <a:r>
              <a:rPr lang="en-US"/>
              <a:t>Virginia Department of Transportation</a:t>
            </a:r>
          </a:p>
        </p:txBody>
      </p:sp>
      <p:sp>
        <p:nvSpPr>
          <p:cNvPr id="4" name="Slide Number Placeholder 3">
            <a:extLst>
              <a:ext uri="{FF2B5EF4-FFF2-40B4-BE49-F238E27FC236}">
                <a16:creationId xmlns:a16="http://schemas.microsoft.com/office/drawing/2014/main" id="{95F40568-D417-C9E5-99A2-3FA9E21C42DA}"/>
              </a:ext>
            </a:extLst>
          </p:cNvPr>
          <p:cNvSpPr>
            <a:spLocks noGrp="1"/>
          </p:cNvSpPr>
          <p:nvPr>
            <p:ph type="sldNum" sz="quarter" idx="10"/>
          </p:nvPr>
        </p:nvSpPr>
        <p:spPr/>
        <p:txBody>
          <a:bodyPr/>
          <a:lstStyle/>
          <a:p>
            <a:fld id="{F1C50022-7F7F-8A41-BE68-AD46EB030B1B}" type="slidenum">
              <a:rPr lang="en-US" smtClean="0"/>
              <a:pPr/>
              <a:t>1</a:t>
            </a:fld>
            <a:endParaRPr lang="en-US"/>
          </a:p>
        </p:txBody>
      </p:sp>
      <p:sp>
        <p:nvSpPr>
          <p:cNvPr id="6" name="Content Placeholder 1">
            <a:extLst>
              <a:ext uri="{FF2B5EF4-FFF2-40B4-BE49-F238E27FC236}">
                <a16:creationId xmlns:a16="http://schemas.microsoft.com/office/drawing/2014/main" id="{FC01D862-700F-2684-E1FB-7A362FFDA296}"/>
              </a:ext>
            </a:extLst>
          </p:cNvPr>
          <p:cNvSpPr>
            <a:spLocks noGrp="1"/>
          </p:cNvSpPr>
          <p:nvPr>
            <p:ph idx="1"/>
          </p:nvPr>
        </p:nvSpPr>
        <p:spPr>
          <a:xfrm>
            <a:off x="614363" y="1273175"/>
            <a:ext cx="10968037" cy="4686300"/>
          </a:xfrm>
        </p:spPr>
        <p:txBody>
          <a:bodyPr/>
          <a:lstStyle/>
          <a:p>
            <a:pPr marL="457200" indent="-457200">
              <a:buFont typeface="Arial" panose="020B0604020202020204" pitchFamily="34" charset="0"/>
              <a:buChar char="•"/>
            </a:pPr>
            <a:r>
              <a:rPr lang="en-US" sz="2800" dirty="0"/>
              <a:t>Provide briefing on efforts to combat the increasing </a:t>
            </a:r>
            <a:r>
              <a:rPr lang="en-US" sz="2800"/>
              <a:t>total and pedestrian </a:t>
            </a:r>
            <a:r>
              <a:rPr lang="en-US" sz="2800" dirty="0"/>
              <a:t>deaths and serious injuries on Virginia’s roadways</a:t>
            </a:r>
          </a:p>
          <a:p>
            <a:pPr marL="0" indent="0"/>
            <a:endParaRPr lang="en-US" sz="2800" dirty="0"/>
          </a:p>
          <a:p>
            <a:pPr marL="457200" indent="-457200">
              <a:buFont typeface="Arial" panose="020B0604020202020204" pitchFamily="34" charset="0"/>
              <a:buChar char="•"/>
            </a:pPr>
            <a:r>
              <a:rPr lang="en-US" sz="2800" dirty="0"/>
              <a:t>Provide awareness on:</a:t>
            </a:r>
            <a:endParaRPr lang="en-US" sz="2800" dirty="0">
              <a:cs typeface="Arial"/>
            </a:endParaRPr>
          </a:p>
          <a:p>
            <a:pPr marL="857250" lvl="1" indent="-457200">
              <a:buFont typeface="Arial" panose="020B0604020202020204" pitchFamily="34" charset="0"/>
              <a:buChar char="•"/>
            </a:pPr>
            <a:r>
              <a:rPr lang="en-US" sz="2800" dirty="0"/>
              <a:t>Virginia’s Strategic Highway Safety Plan related actions</a:t>
            </a:r>
            <a:endParaRPr lang="en-US" sz="2800" dirty="0">
              <a:cs typeface="Arial"/>
            </a:endParaRPr>
          </a:p>
          <a:p>
            <a:pPr marL="857250" lvl="1" indent="-457200">
              <a:buFont typeface="Arial" panose="020B0604020202020204" pitchFamily="34" charset="0"/>
              <a:buChar char="•"/>
            </a:pPr>
            <a:r>
              <a:rPr lang="en-US" sz="2800" dirty="0"/>
              <a:t>Fatal and serious injury crash numbers and trends</a:t>
            </a:r>
            <a:endParaRPr lang="en-US" sz="2800" dirty="0">
              <a:cs typeface="Arial"/>
            </a:endParaRPr>
          </a:p>
          <a:p>
            <a:pPr marL="857250" lvl="1" indent="-457200">
              <a:buFont typeface="Arial" panose="020B0604020202020204" pitchFamily="34" charset="0"/>
              <a:buChar char="•"/>
            </a:pPr>
            <a:r>
              <a:rPr lang="en-US" sz="2800" dirty="0">
                <a:cs typeface="Arial"/>
              </a:rPr>
              <a:t>Highway Safety Improvement Program related spending</a:t>
            </a:r>
          </a:p>
          <a:p>
            <a:pPr marL="0" indent="0"/>
            <a:endParaRPr lang="en-US" sz="1400" dirty="0">
              <a:cs typeface="Arial"/>
            </a:endParaRPr>
          </a:p>
        </p:txBody>
      </p:sp>
    </p:spTree>
    <p:extLst>
      <p:ext uri="{BB962C8B-B14F-4D97-AF65-F5344CB8AC3E}">
        <p14:creationId xmlns:p14="http://schemas.microsoft.com/office/powerpoint/2010/main" val="2664775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A69F8-7CF7-6694-6063-B9B4DE60A84F}"/>
              </a:ext>
            </a:extLst>
          </p:cNvPr>
          <p:cNvSpPr>
            <a:spLocks noGrp="1"/>
          </p:cNvSpPr>
          <p:nvPr>
            <p:ph type="title"/>
          </p:nvPr>
        </p:nvSpPr>
        <p:spPr/>
        <p:txBody>
          <a:bodyPr/>
          <a:lstStyle/>
          <a:p>
            <a:r>
              <a:rPr lang="en-US"/>
              <a:t>Tools: PBSAP - Priority Corridor Criteria </a:t>
            </a:r>
          </a:p>
        </p:txBody>
      </p:sp>
      <p:sp>
        <p:nvSpPr>
          <p:cNvPr id="4" name="Footer Placeholder 3">
            <a:extLst>
              <a:ext uri="{FF2B5EF4-FFF2-40B4-BE49-F238E27FC236}">
                <a16:creationId xmlns:a16="http://schemas.microsoft.com/office/drawing/2014/main" id="{05E255B3-85AE-A04F-7AFF-CB16617AEAD7}"/>
              </a:ext>
            </a:extLst>
          </p:cNvPr>
          <p:cNvSpPr>
            <a:spLocks noGrp="1"/>
          </p:cNvSpPr>
          <p:nvPr>
            <p:ph type="ftr" sz="quarter" idx="11"/>
          </p:nvPr>
        </p:nvSpPr>
        <p:spPr/>
        <p:txBody>
          <a:bodyPr/>
          <a:lstStyle/>
          <a:p>
            <a:r>
              <a:rPr lang="en-US"/>
              <a:t>Virginia Department of Transportation</a:t>
            </a:r>
          </a:p>
        </p:txBody>
      </p:sp>
      <p:sp>
        <p:nvSpPr>
          <p:cNvPr id="5" name="Slide Number Placeholder 4">
            <a:extLst>
              <a:ext uri="{FF2B5EF4-FFF2-40B4-BE49-F238E27FC236}">
                <a16:creationId xmlns:a16="http://schemas.microsoft.com/office/drawing/2014/main" id="{0CD449DE-2546-B39F-21CA-DB8009A6B661}"/>
              </a:ext>
            </a:extLst>
          </p:cNvPr>
          <p:cNvSpPr>
            <a:spLocks noGrp="1"/>
          </p:cNvSpPr>
          <p:nvPr>
            <p:ph type="sldNum" sz="quarter" idx="10"/>
          </p:nvPr>
        </p:nvSpPr>
        <p:spPr/>
        <p:txBody>
          <a:bodyPr/>
          <a:lstStyle/>
          <a:p>
            <a:fld id="{F1C50022-7F7F-8A41-BE68-AD46EB030B1B}" type="slidenum">
              <a:rPr lang="en-US" smtClean="0"/>
              <a:pPr/>
              <a:t>19</a:t>
            </a:fld>
            <a:endParaRPr lang="en-US"/>
          </a:p>
        </p:txBody>
      </p:sp>
      <p:sp>
        <p:nvSpPr>
          <p:cNvPr id="6" name="Content Placeholder 5">
            <a:extLst>
              <a:ext uri="{FF2B5EF4-FFF2-40B4-BE49-F238E27FC236}">
                <a16:creationId xmlns:a16="http://schemas.microsoft.com/office/drawing/2014/main" id="{F4AAD649-55D9-87C1-CB50-E5EA5D6AA5E0}"/>
              </a:ext>
            </a:extLst>
          </p:cNvPr>
          <p:cNvSpPr>
            <a:spLocks noGrp="1"/>
          </p:cNvSpPr>
          <p:nvPr>
            <p:ph idx="1"/>
          </p:nvPr>
        </p:nvSpPr>
        <p:spPr>
          <a:xfrm>
            <a:off x="457200" y="1903494"/>
            <a:ext cx="10968037" cy="4585871"/>
          </a:xfrm>
          <a:prstGeom prst="rect">
            <a:avLst/>
          </a:prstGeom>
        </p:spPr>
        <p:txBody>
          <a:bodyPr wrap="square">
            <a:spAutoFit/>
          </a:bodyPr>
          <a:lstStyle/>
          <a:p>
            <a:pPr marL="285750" lvl="0" indent="-285750">
              <a:spcBef>
                <a:spcPts val="600"/>
              </a:spcBef>
              <a:buClr>
                <a:schemeClr val="dk1"/>
              </a:buClr>
              <a:buSzPts val="2200"/>
              <a:buFont typeface="Arial"/>
              <a:buChar char="•"/>
            </a:pPr>
            <a:r>
              <a:rPr lang="en-US" sz="2800" b="1">
                <a:solidFill>
                  <a:srgbClr val="005191"/>
                </a:solidFill>
                <a:latin typeface="Calibri"/>
                <a:ea typeface="Calibri"/>
                <a:cs typeface="Calibri"/>
              </a:rPr>
              <a:t>Zero-vehicle households</a:t>
            </a:r>
          </a:p>
          <a:p>
            <a:pPr marL="285750" indent="-285750">
              <a:spcBef>
                <a:spcPts val="600"/>
              </a:spcBef>
              <a:buClr>
                <a:schemeClr val="dk1"/>
              </a:buClr>
              <a:buSzPts val="2200"/>
              <a:buFont typeface="Arial"/>
              <a:buChar char="•"/>
            </a:pPr>
            <a:r>
              <a:rPr lang="en-US" sz="2800" b="1">
                <a:solidFill>
                  <a:srgbClr val="005191"/>
                </a:solidFill>
                <a:latin typeface="Calibri"/>
                <a:ea typeface="Calibri"/>
                <a:cs typeface="Calibri"/>
              </a:rPr>
              <a:t>Health Opportunity Index (HOI)</a:t>
            </a:r>
          </a:p>
          <a:p>
            <a:pPr marL="285750" indent="-285750">
              <a:spcBef>
                <a:spcPts val="600"/>
              </a:spcBef>
              <a:buClr>
                <a:schemeClr val="dk1"/>
              </a:buClr>
              <a:buSzPts val="2200"/>
              <a:buFont typeface="Arial"/>
              <a:buChar char="•"/>
            </a:pPr>
            <a:r>
              <a:rPr lang="en-US" sz="2800" b="1">
                <a:solidFill>
                  <a:srgbClr val="005191"/>
                </a:solidFill>
                <a:latin typeface="Calibri"/>
                <a:ea typeface="Calibri"/>
                <a:cs typeface="Calibri"/>
              </a:rPr>
              <a:t>Population density</a:t>
            </a:r>
          </a:p>
          <a:p>
            <a:pPr marL="285750" indent="-285750">
              <a:spcBef>
                <a:spcPts val="600"/>
              </a:spcBef>
              <a:buClr>
                <a:schemeClr val="dk1"/>
              </a:buClr>
              <a:buSzPts val="2200"/>
              <a:buFont typeface="Arial"/>
              <a:buChar char="•"/>
            </a:pPr>
            <a:r>
              <a:rPr lang="en-US" sz="2800" b="1">
                <a:solidFill>
                  <a:srgbClr val="005191"/>
                </a:solidFill>
                <a:latin typeface="Calibri"/>
                <a:ea typeface="Calibri"/>
                <a:cs typeface="Calibri"/>
              </a:rPr>
              <a:t>Employment density</a:t>
            </a:r>
          </a:p>
          <a:p>
            <a:pPr marL="285750" indent="-285750">
              <a:spcBef>
                <a:spcPts val="600"/>
              </a:spcBef>
              <a:buClr>
                <a:schemeClr val="dk1"/>
              </a:buClr>
              <a:buSzPts val="2200"/>
              <a:buFont typeface="Arial"/>
              <a:buChar char="•"/>
            </a:pPr>
            <a:r>
              <a:rPr lang="en-US" sz="2800" b="1">
                <a:solidFill>
                  <a:srgbClr val="005191"/>
                </a:solidFill>
                <a:latin typeface="Calibri"/>
                <a:ea typeface="Calibri"/>
                <a:cs typeface="Calibri"/>
              </a:rPr>
              <a:t>Transit access</a:t>
            </a:r>
          </a:p>
          <a:p>
            <a:pPr marL="285750" indent="-285750">
              <a:spcBef>
                <a:spcPts val="600"/>
              </a:spcBef>
              <a:buClr>
                <a:schemeClr val="dk1"/>
              </a:buClr>
              <a:buSzPts val="2200"/>
              <a:buFont typeface="Arial"/>
              <a:buChar char="•"/>
            </a:pPr>
            <a:r>
              <a:rPr lang="en-US" sz="2800">
                <a:solidFill>
                  <a:srgbClr val="005191"/>
                </a:solidFill>
                <a:latin typeface="Calibri"/>
                <a:cs typeface="Calibri"/>
              </a:rPr>
              <a:t>Proximity to parks and schools</a:t>
            </a:r>
          </a:p>
          <a:p>
            <a:pPr marL="285750" lvl="0" indent="-285750">
              <a:spcBef>
                <a:spcPts val="600"/>
              </a:spcBef>
              <a:buClr>
                <a:schemeClr val="dk1"/>
              </a:buClr>
              <a:buSzPts val="2200"/>
              <a:buFont typeface="Arial"/>
              <a:buChar char="•"/>
            </a:pPr>
            <a:endParaRPr lang="en-US" sz="2800" b="1">
              <a:solidFill>
                <a:srgbClr val="005191"/>
              </a:solidFill>
              <a:latin typeface="Calibri"/>
              <a:ea typeface="Calibri"/>
              <a:cs typeface="Calibri"/>
            </a:endParaRPr>
          </a:p>
          <a:p>
            <a:pPr marL="285750" lvl="0" indent="-285750">
              <a:buClr>
                <a:schemeClr val="dk1"/>
              </a:buClr>
              <a:buSzPts val="2200"/>
              <a:buFont typeface="Arial"/>
              <a:buChar char="•"/>
            </a:pPr>
            <a:endParaRPr lang="en-US"/>
          </a:p>
          <a:p>
            <a:pPr marL="285750" lvl="0" indent="-285750">
              <a:buClr>
                <a:schemeClr val="dk1"/>
              </a:buClr>
              <a:buSzPts val="2200"/>
              <a:buFont typeface="Arial"/>
              <a:buChar char="•"/>
            </a:pPr>
            <a:endParaRPr lang="en-US"/>
          </a:p>
        </p:txBody>
      </p:sp>
      <p:sp>
        <p:nvSpPr>
          <p:cNvPr id="7" name="Rectangle 6">
            <a:extLst>
              <a:ext uri="{FF2B5EF4-FFF2-40B4-BE49-F238E27FC236}">
                <a16:creationId xmlns:a16="http://schemas.microsoft.com/office/drawing/2014/main" id="{8EEDAA81-B0F4-8C62-C3B1-1BBB857BAE35}"/>
              </a:ext>
            </a:extLst>
          </p:cNvPr>
          <p:cNvSpPr/>
          <p:nvPr/>
        </p:nvSpPr>
        <p:spPr>
          <a:xfrm>
            <a:off x="5983358" y="1806208"/>
            <a:ext cx="5724276" cy="2908489"/>
          </a:xfrm>
          <a:prstGeom prst="rect">
            <a:avLst/>
          </a:prstGeom>
        </p:spPr>
        <p:txBody>
          <a:bodyPr wrap="square" lIns="91440" tIns="45720" rIns="91440" bIns="45720" anchor="t">
            <a:spAutoFit/>
          </a:bodyPr>
          <a:lstStyle/>
          <a:p>
            <a:pPr marL="285750" indent="-285750">
              <a:spcBef>
                <a:spcPts val="600"/>
              </a:spcBef>
              <a:buClr>
                <a:schemeClr val="dk1"/>
              </a:buClr>
              <a:buSzPts val="2200"/>
              <a:buFont typeface="Arial"/>
              <a:buChar char="•"/>
            </a:pPr>
            <a:r>
              <a:rPr lang="en-US" sz="2800" b="1" dirty="0">
                <a:solidFill>
                  <a:srgbClr val="005191"/>
                </a:solidFill>
                <a:latin typeface="Calibri"/>
                <a:ea typeface="Calibri"/>
                <a:cs typeface="Calibri"/>
              </a:rPr>
              <a:t>Annual average daily traffic (AADT)</a:t>
            </a:r>
          </a:p>
          <a:p>
            <a:pPr marL="285750" indent="-285750">
              <a:spcBef>
                <a:spcPts val="600"/>
              </a:spcBef>
              <a:buClr>
                <a:schemeClr val="dk1"/>
              </a:buClr>
              <a:buSzPts val="2200"/>
              <a:buFont typeface="Arial"/>
              <a:buChar char="•"/>
            </a:pPr>
            <a:r>
              <a:rPr lang="en-US" b="1" dirty="0">
                <a:solidFill>
                  <a:srgbClr val="005191"/>
                </a:solidFill>
                <a:latin typeface="Calibri"/>
                <a:ea typeface="Calibri"/>
                <a:cs typeface="Calibri"/>
              </a:rPr>
              <a:t>Road geometry (# lanes)</a:t>
            </a:r>
          </a:p>
          <a:p>
            <a:pPr marL="285750" lvl="0" indent="-285750">
              <a:spcBef>
                <a:spcPts val="600"/>
              </a:spcBef>
              <a:buClr>
                <a:schemeClr val="dk1"/>
              </a:buClr>
              <a:buSzPts val="2200"/>
              <a:buFont typeface="Arial"/>
              <a:buChar char="•"/>
            </a:pPr>
            <a:r>
              <a:rPr lang="en-US" b="1" dirty="0">
                <a:solidFill>
                  <a:srgbClr val="005191"/>
                </a:solidFill>
                <a:latin typeface="Calibri"/>
                <a:ea typeface="Calibri"/>
                <a:cs typeface="Calibri"/>
              </a:rPr>
              <a:t>Posted speed limit</a:t>
            </a:r>
          </a:p>
          <a:p>
            <a:pPr marL="285750" lvl="0" indent="-285750">
              <a:spcBef>
                <a:spcPts val="600"/>
              </a:spcBef>
              <a:buClr>
                <a:schemeClr val="dk1"/>
              </a:buClr>
              <a:buSzPts val="2200"/>
              <a:buFont typeface="Arial"/>
              <a:buChar char="•"/>
            </a:pPr>
            <a:r>
              <a:rPr lang="en-US" b="1" dirty="0">
                <a:solidFill>
                  <a:srgbClr val="005191"/>
                </a:solidFill>
                <a:latin typeface="Calibri"/>
                <a:ea typeface="Calibri"/>
                <a:cs typeface="Calibri"/>
              </a:rPr>
              <a:t>VRU crash history</a:t>
            </a:r>
          </a:p>
          <a:p>
            <a:pPr marL="285750" lvl="0" indent="-285750">
              <a:buClr>
                <a:schemeClr val="dk1"/>
              </a:buClr>
              <a:buSzPts val="2200"/>
              <a:buFont typeface="Arial"/>
              <a:buChar char="•"/>
            </a:pPr>
            <a:endParaRPr lang="en-US" dirty="0"/>
          </a:p>
          <a:p>
            <a:pPr marL="285750" lvl="0" indent="-285750">
              <a:buClr>
                <a:schemeClr val="dk1"/>
              </a:buClr>
              <a:buSzPts val="2200"/>
              <a:buFont typeface="Arial"/>
              <a:buChar char="•"/>
            </a:pPr>
            <a:endParaRPr lang="en-US" dirty="0"/>
          </a:p>
        </p:txBody>
      </p:sp>
    </p:spTree>
    <p:extLst>
      <p:ext uri="{BB962C8B-B14F-4D97-AF65-F5344CB8AC3E}">
        <p14:creationId xmlns:p14="http://schemas.microsoft.com/office/powerpoint/2010/main" val="2074261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30A11-A5A7-A634-2A94-0807C428AED9}"/>
              </a:ext>
            </a:extLst>
          </p:cNvPr>
          <p:cNvSpPr>
            <a:spLocks noGrp="1"/>
          </p:cNvSpPr>
          <p:nvPr>
            <p:ph type="title"/>
          </p:nvPr>
        </p:nvSpPr>
        <p:spPr/>
        <p:txBody>
          <a:bodyPr/>
          <a:lstStyle/>
          <a:p>
            <a:r>
              <a:rPr lang="en-US" dirty="0"/>
              <a:t>Tools: PBSAP Statewide Top Priority Corridors Map</a:t>
            </a:r>
          </a:p>
        </p:txBody>
      </p:sp>
      <p:sp>
        <p:nvSpPr>
          <p:cNvPr id="4" name="Footer Placeholder 3">
            <a:extLst>
              <a:ext uri="{FF2B5EF4-FFF2-40B4-BE49-F238E27FC236}">
                <a16:creationId xmlns:a16="http://schemas.microsoft.com/office/drawing/2014/main" id="{64BD2C00-3113-7784-9610-5F19A331FC5A}"/>
              </a:ext>
            </a:extLst>
          </p:cNvPr>
          <p:cNvSpPr>
            <a:spLocks noGrp="1"/>
          </p:cNvSpPr>
          <p:nvPr>
            <p:ph type="ftr" sz="quarter" idx="11"/>
          </p:nvPr>
        </p:nvSpPr>
        <p:spPr/>
        <p:txBody>
          <a:bodyPr/>
          <a:lstStyle/>
          <a:p>
            <a:r>
              <a:rPr lang="en-US"/>
              <a:t>Virginia Department of Transportation</a:t>
            </a:r>
          </a:p>
        </p:txBody>
      </p:sp>
      <p:sp>
        <p:nvSpPr>
          <p:cNvPr id="5" name="Slide Number Placeholder 4">
            <a:extLst>
              <a:ext uri="{FF2B5EF4-FFF2-40B4-BE49-F238E27FC236}">
                <a16:creationId xmlns:a16="http://schemas.microsoft.com/office/drawing/2014/main" id="{86FE6701-534E-601E-27BF-41509FFE359F}"/>
              </a:ext>
            </a:extLst>
          </p:cNvPr>
          <p:cNvSpPr>
            <a:spLocks noGrp="1"/>
          </p:cNvSpPr>
          <p:nvPr>
            <p:ph type="sldNum" sz="quarter" idx="10"/>
          </p:nvPr>
        </p:nvSpPr>
        <p:spPr/>
        <p:txBody>
          <a:bodyPr/>
          <a:lstStyle/>
          <a:p>
            <a:fld id="{F1C50022-7F7F-8A41-BE68-AD46EB030B1B}" type="slidenum">
              <a:rPr lang="en-US" smtClean="0"/>
              <a:pPr/>
              <a:t>20</a:t>
            </a:fld>
            <a:endParaRPr lang="en-US"/>
          </a:p>
        </p:txBody>
      </p:sp>
      <p:pic>
        <p:nvPicPr>
          <p:cNvPr id="6" name="CE879D5">
            <a:hlinkClick r:id="" action="ppaction://media"/>
            <a:extLst>
              <a:ext uri="{FF2B5EF4-FFF2-40B4-BE49-F238E27FC236}">
                <a16:creationId xmlns:a16="http://schemas.microsoft.com/office/drawing/2014/main" id="{47D04562-4E62-E464-C89F-09A7A62C3DDC}"/>
              </a:ext>
            </a:extLst>
          </p:cNvPr>
          <p:cNvPicPr>
            <a:picLocks noGrp="1" noChangeAspect="1"/>
          </p:cNvPicPr>
          <p:nvPr>
            <p:ph idx="1"/>
            <a:videoFile r:link="rId1"/>
            <p:extLst>
              <p:ext uri="{DAA4B4D4-6D71-4841-9C94-3DE7FCFB9230}">
                <p14:media xmlns:p14="http://schemas.microsoft.com/office/powerpoint/2010/main" r:embed="rId2">
                  <p14:trim end="11699.6"/>
                </p14:media>
              </p:ext>
            </p:extLst>
          </p:nvPr>
        </p:nvPicPr>
        <p:blipFill>
          <a:blip r:embed="rId4"/>
          <a:stretch>
            <a:fillRect/>
          </a:stretch>
        </p:blipFill>
        <p:spPr>
          <a:xfrm>
            <a:off x="12643432" y="3504585"/>
            <a:ext cx="4297080" cy="2316554"/>
          </a:xfrm>
          <a:prstGeom prst="rect">
            <a:avLst/>
          </a:prstGeom>
          <a:ln>
            <a:solidFill>
              <a:schemeClr val="tx2"/>
            </a:solidFill>
          </a:ln>
        </p:spPr>
      </p:pic>
      <p:pic>
        <p:nvPicPr>
          <p:cNvPr id="7" name="Picture 6">
            <a:extLst>
              <a:ext uri="{FF2B5EF4-FFF2-40B4-BE49-F238E27FC236}">
                <a16:creationId xmlns:a16="http://schemas.microsoft.com/office/drawing/2014/main" id="{1917F97E-9ED8-6EB4-3139-A4BCEDCF4817}"/>
              </a:ext>
            </a:extLst>
          </p:cNvPr>
          <p:cNvPicPr>
            <a:picLocks noChangeAspect="1"/>
          </p:cNvPicPr>
          <p:nvPr/>
        </p:nvPicPr>
        <p:blipFill>
          <a:blip r:embed="rId5"/>
          <a:stretch>
            <a:fillRect/>
          </a:stretch>
        </p:blipFill>
        <p:spPr>
          <a:xfrm>
            <a:off x="238261" y="1434333"/>
            <a:ext cx="7522115" cy="3537717"/>
          </a:xfrm>
          <a:prstGeom prst="rect">
            <a:avLst/>
          </a:prstGeom>
        </p:spPr>
      </p:pic>
      <p:sp>
        <p:nvSpPr>
          <p:cNvPr id="8" name="Rectangle 7">
            <a:extLst>
              <a:ext uri="{FF2B5EF4-FFF2-40B4-BE49-F238E27FC236}">
                <a16:creationId xmlns:a16="http://schemas.microsoft.com/office/drawing/2014/main" id="{B10FA9D9-C08B-A41C-80DE-C1A46CC2DD1C}"/>
              </a:ext>
            </a:extLst>
          </p:cNvPr>
          <p:cNvSpPr/>
          <p:nvPr/>
        </p:nvSpPr>
        <p:spPr>
          <a:xfrm>
            <a:off x="7865516" y="1759312"/>
            <a:ext cx="4088224" cy="3262432"/>
          </a:xfrm>
          <a:prstGeom prst="rect">
            <a:avLst/>
          </a:prstGeom>
        </p:spPr>
        <p:txBody>
          <a:bodyPr wrap="square" lIns="91440" tIns="45720" rIns="91440" bIns="45720" anchor="t">
            <a:spAutoFit/>
          </a:bodyPr>
          <a:lstStyle/>
          <a:p>
            <a:pPr marL="285750" indent="-285750">
              <a:spcBef>
                <a:spcPts val="600"/>
              </a:spcBef>
              <a:buClr>
                <a:schemeClr val="dk1"/>
              </a:buClr>
              <a:buSzPts val="2200"/>
              <a:buFont typeface="Arial"/>
              <a:buChar char="•"/>
            </a:pPr>
            <a:r>
              <a:rPr lang="en-US" sz="2800" b="1" dirty="0">
                <a:solidFill>
                  <a:srgbClr val="005191"/>
                </a:solidFill>
                <a:latin typeface="Calibri"/>
                <a:ea typeface="Calibri"/>
                <a:cs typeface="Calibri"/>
              </a:rPr>
              <a:t>Used to define </a:t>
            </a:r>
            <a:r>
              <a:rPr lang="en-US" sz="2800" b="1" dirty="0" err="1">
                <a:solidFill>
                  <a:srgbClr val="005191"/>
                </a:solidFill>
                <a:latin typeface="Calibri"/>
                <a:ea typeface="Calibri"/>
                <a:cs typeface="Calibri"/>
              </a:rPr>
              <a:t>VTrans</a:t>
            </a:r>
            <a:r>
              <a:rPr lang="en-US" sz="2800" b="1" dirty="0">
                <a:solidFill>
                  <a:srgbClr val="005191"/>
                </a:solidFill>
                <a:latin typeface="Calibri"/>
                <a:ea typeface="Calibri"/>
                <a:cs typeface="Calibri"/>
              </a:rPr>
              <a:t> VRU needs for SMART SCALE projects</a:t>
            </a:r>
          </a:p>
          <a:p>
            <a:pPr marL="285750" indent="-285750">
              <a:spcBef>
                <a:spcPts val="600"/>
              </a:spcBef>
              <a:buClr>
                <a:schemeClr val="dk1"/>
              </a:buClr>
              <a:buSzPts val="2200"/>
              <a:buFont typeface="Arial"/>
              <a:buChar char="•"/>
            </a:pPr>
            <a:r>
              <a:rPr lang="en-US" b="1" dirty="0">
                <a:solidFill>
                  <a:srgbClr val="005191"/>
                </a:solidFill>
                <a:latin typeface="Calibri"/>
                <a:ea typeface="Calibri"/>
                <a:cs typeface="Calibri"/>
              </a:rPr>
              <a:t>Used to prioritize VRU Safety Improvement Program</a:t>
            </a:r>
            <a:endParaRPr lang="en-US" dirty="0"/>
          </a:p>
          <a:p>
            <a:pPr marL="285750" lvl="0" indent="-285750">
              <a:buClr>
                <a:schemeClr val="dk1"/>
              </a:buClr>
              <a:buSzPts val="2200"/>
              <a:buFont typeface="Arial"/>
              <a:buChar char="•"/>
            </a:pPr>
            <a:endParaRPr lang="en-US" dirty="0"/>
          </a:p>
        </p:txBody>
      </p:sp>
    </p:spTree>
    <p:extLst>
      <p:ext uri="{BB962C8B-B14F-4D97-AF65-F5344CB8AC3E}">
        <p14:creationId xmlns:p14="http://schemas.microsoft.com/office/powerpoint/2010/main" val="4283075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51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6"/>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DAB6E-C6EE-2608-946F-E83DC4330CED}"/>
              </a:ext>
            </a:extLst>
          </p:cNvPr>
          <p:cNvSpPr>
            <a:spLocks noGrp="1"/>
          </p:cNvSpPr>
          <p:nvPr>
            <p:ph type="title"/>
          </p:nvPr>
        </p:nvSpPr>
        <p:spPr/>
        <p:txBody>
          <a:bodyPr/>
          <a:lstStyle/>
          <a:p>
            <a:r>
              <a:rPr lang="en-US" dirty="0"/>
              <a:t>Virginia Highway Safety Improvement Program</a:t>
            </a:r>
            <a:br>
              <a:rPr lang="en-US" dirty="0"/>
            </a:br>
            <a:r>
              <a:rPr lang="en-US" dirty="0"/>
              <a:t>Investment Strategy</a:t>
            </a:r>
          </a:p>
        </p:txBody>
      </p:sp>
      <p:sp>
        <p:nvSpPr>
          <p:cNvPr id="4" name="Footer Placeholder 3">
            <a:extLst>
              <a:ext uri="{FF2B5EF4-FFF2-40B4-BE49-F238E27FC236}">
                <a16:creationId xmlns:a16="http://schemas.microsoft.com/office/drawing/2014/main" id="{C78AA248-0603-9D92-7541-FDF1592105AB}"/>
              </a:ext>
            </a:extLst>
          </p:cNvPr>
          <p:cNvSpPr>
            <a:spLocks noGrp="1"/>
          </p:cNvSpPr>
          <p:nvPr>
            <p:ph type="ftr" sz="quarter" idx="11"/>
          </p:nvPr>
        </p:nvSpPr>
        <p:spPr/>
        <p:txBody>
          <a:bodyPr/>
          <a:lstStyle/>
          <a:p>
            <a:r>
              <a:rPr lang="en-US" dirty="0"/>
              <a:t>Virginia Department of Transportation</a:t>
            </a:r>
          </a:p>
        </p:txBody>
      </p:sp>
      <p:sp>
        <p:nvSpPr>
          <p:cNvPr id="5" name="Slide Number Placeholder 4">
            <a:extLst>
              <a:ext uri="{FF2B5EF4-FFF2-40B4-BE49-F238E27FC236}">
                <a16:creationId xmlns:a16="http://schemas.microsoft.com/office/drawing/2014/main" id="{A52E0BB6-BC52-27F6-6D89-CEBFFA6ACB3D}"/>
              </a:ext>
            </a:extLst>
          </p:cNvPr>
          <p:cNvSpPr>
            <a:spLocks noGrp="1"/>
          </p:cNvSpPr>
          <p:nvPr>
            <p:ph type="sldNum" sz="quarter" idx="10"/>
          </p:nvPr>
        </p:nvSpPr>
        <p:spPr/>
        <p:txBody>
          <a:bodyPr/>
          <a:lstStyle/>
          <a:p>
            <a:fld id="{F1C50022-7F7F-8A41-BE68-AD46EB030B1B}" type="slidenum">
              <a:rPr lang="en-US" smtClean="0"/>
              <a:pPr/>
              <a:t>21</a:t>
            </a:fld>
            <a:endParaRPr lang="en-US"/>
          </a:p>
        </p:txBody>
      </p:sp>
      <p:sp>
        <p:nvSpPr>
          <p:cNvPr id="6" name="Content Placeholder 1">
            <a:extLst>
              <a:ext uri="{FF2B5EF4-FFF2-40B4-BE49-F238E27FC236}">
                <a16:creationId xmlns:a16="http://schemas.microsoft.com/office/drawing/2014/main" id="{7622C38F-BCF9-7174-888C-74205D9979B9}"/>
              </a:ext>
            </a:extLst>
          </p:cNvPr>
          <p:cNvSpPr>
            <a:spLocks noGrp="1"/>
          </p:cNvSpPr>
          <p:nvPr>
            <p:ph idx="1"/>
          </p:nvPr>
        </p:nvSpPr>
        <p:spPr>
          <a:xfrm>
            <a:off x="373520" y="991199"/>
            <a:ext cx="5253037" cy="4686300"/>
          </a:xfrm>
        </p:spPr>
        <p:txBody>
          <a:bodyPr/>
          <a:lstStyle/>
          <a:p>
            <a:pPr marL="457200" indent="-457200">
              <a:buFont typeface="Arial" panose="020B0604020202020204" pitchFamily="34" charset="0"/>
              <a:buChar char="•"/>
            </a:pPr>
            <a:r>
              <a:rPr lang="en-US" dirty="0"/>
              <a:t>Focus on severe crashes dispersed over road network (top 1% of PBSAP)</a:t>
            </a:r>
          </a:p>
          <a:p>
            <a:pPr marL="457200" indent="-457200">
              <a:buFont typeface="Arial" panose="020B0604020202020204" pitchFamily="34" charset="0"/>
              <a:buChar char="•"/>
            </a:pPr>
            <a:endParaRPr lang="en-US" sz="2000" dirty="0"/>
          </a:p>
          <a:p>
            <a:pPr marL="457200" indent="-457200">
              <a:buFont typeface="Arial" panose="020B0604020202020204" pitchFamily="34" charset="0"/>
              <a:buChar char="•"/>
            </a:pPr>
            <a:r>
              <a:rPr lang="en-US" dirty="0"/>
              <a:t>Apply low-cost countermeasures</a:t>
            </a:r>
          </a:p>
          <a:p>
            <a:pPr marL="457200" indent="-457200">
              <a:buFont typeface="Arial" panose="020B0604020202020204" pitchFamily="34" charset="0"/>
              <a:buChar char="•"/>
            </a:pPr>
            <a:endParaRPr lang="en-US" sz="1050" dirty="0"/>
          </a:p>
          <a:p>
            <a:pPr marL="457200" indent="-457200">
              <a:buFont typeface="Arial" panose="020B0604020202020204" pitchFamily="34" charset="0"/>
              <a:buChar char="•"/>
            </a:pPr>
            <a:r>
              <a:rPr lang="en-US" dirty="0"/>
              <a:t>Wider benefit with more targeted return on investment</a:t>
            </a:r>
          </a:p>
          <a:p>
            <a:endParaRPr lang="en-US" dirty="0"/>
          </a:p>
        </p:txBody>
      </p:sp>
      <p:pic>
        <p:nvPicPr>
          <p:cNvPr id="7" name="Picture 10">
            <a:extLst>
              <a:ext uri="{FF2B5EF4-FFF2-40B4-BE49-F238E27FC236}">
                <a16:creationId xmlns:a16="http://schemas.microsoft.com/office/drawing/2014/main" id="{AB9C574A-D64E-56A4-E79D-771134CABE3E}"/>
              </a:ext>
            </a:extLst>
          </p:cNvPr>
          <p:cNvPicPr>
            <a:picLocks noChangeAspect="1"/>
          </p:cNvPicPr>
          <p:nvPr/>
        </p:nvPicPr>
        <p:blipFill>
          <a:blip r:embed="rId3"/>
          <a:stretch>
            <a:fillRect/>
          </a:stretch>
        </p:blipFill>
        <p:spPr>
          <a:xfrm>
            <a:off x="5346441" y="1034186"/>
            <a:ext cx="6643268" cy="789901"/>
          </a:xfrm>
          <a:prstGeom prst="rect">
            <a:avLst/>
          </a:prstGeom>
        </p:spPr>
      </p:pic>
      <p:pic>
        <p:nvPicPr>
          <p:cNvPr id="8" name="Picture 11">
            <a:extLst>
              <a:ext uri="{FF2B5EF4-FFF2-40B4-BE49-F238E27FC236}">
                <a16:creationId xmlns:a16="http://schemas.microsoft.com/office/drawing/2014/main" id="{2C9FF486-B0DE-1FDE-9020-DE1837F9FE9C}"/>
              </a:ext>
            </a:extLst>
          </p:cNvPr>
          <p:cNvPicPr>
            <a:picLocks noChangeAspect="1"/>
          </p:cNvPicPr>
          <p:nvPr/>
        </p:nvPicPr>
        <p:blipFill>
          <a:blip r:embed="rId4"/>
          <a:stretch>
            <a:fillRect/>
          </a:stretch>
        </p:blipFill>
        <p:spPr>
          <a:xfrm>
            <a:off x="5265174" y="1743922"/>
            <a:ext cx="6553306" cy="3115465"/>
          </a:xfrm>
          <a:prstGeom prst="rect">
            <a:avLst/>
          </a:prstGeom>
        </p:spPr>
      </p:pic>
      <p:pic>
        <p:nvPicPr>
          <p:cNvPr id="9" name="Picture 8">
            <a:extLst>
              <a:ext uri="{FF2B5EF4-FFF2-40B4-BE49-F238E27FC236}">
                <a16:creationId xmlns:a16="http://schemas.microsoft.com/office/drawing/2014/main" id="{139ED5F9-E1AE-D450-B85D-CBE4249794C5}"/>
              </a:ext>
            </a:extLst>
          </p:cNvPr>
          <p:cNvPicPr>
            <a:picLocks noChangeAspect="1"/>
          </p:cNvPicPr>
          <p:nvPr/>
        </p:nvPicPr>
        <p:blipFill>
          <a:blip r:embed="rId5"/>
          <a:stretch>
            <a:fillRect/>
          </a:stretch>
        </p:blipFill>
        <p:spPr>
          <a:xfrm>
            <a:off x="4398306" y="5364121"/>
            <a:ext cx="7793694" cy="919386"/>
          </a:xfrm>
          <a:prstGeom prst="rect">
            <a:avLst/>
          </a:prstGeom>
        </p:spPr>
      </p:pic>
      <p:pic>
        <p:nvPicPr>
          <p:cNvPr id="13" name="Picture 12">
            <a:extLst>
              <a:ext uri="{FF2B5EF4-FFF2-40B4-BE49-F238E27FC236}">
                <a16:creationId xmlns:a16="http://schemas.microsoft.com/office/drawing/2014/main" id="{F379DDFB-122E-8252-BE05-5141FB171CBD}"/>
              </a:ext>
            </a:extLst>
          </p:cNvPr>
          <p:cNvPicPr>
            <a:picLocks noChangeAspect="1"/>
          </p:cNvPicPr>
          <p:nvPr/>
        </p:nvPicPr>
        <p:blipFill>
          <a:blip r:embed="rId6"/>
          <a:stretch>
            <a:fillRect/>
          </a:stretch>
        </p:blipFill>
        <p:spPr>
          <a:xfrm>
            <a:off x="4383558" y="4947197"/>
            <a:ext cx="7880233" cy="355434"/>
          </a:xfrm>
          <a:prstGeom prst="rect">
            <a:avLst/>
          </a:prstGeom>
        </p:spPr>
      </p:pic>
    </p:spTree>
    <p:extLst>
      <p:ext uri="{BB962C8B-B14F-4D97-AF65-F5344CB8AC3E}">
        <p14:creationId xmlns:p14="http://schemas.microsoft.com/office/powerpoint/2010/main" val="4202811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FEB2CC-B4F0-52E9-B7DF-E70457D9AAE6}"/>
              </a:ext>
            </a:extLst>
          </p:cNvPr>
          <p:cNvSpPr>
            <a:spLocks noGrp="1"/>
          </p:cNvSpPr>
          <p:nvPr>
            <p:ph type="title"/>
          </p:nvPr>
        </p:nvSpPr>
        <p:spPr/>
        <p:txBody>
          <a:bodyPr/>
          <a:lstStyle/>
          <a:p>
            <a:r>
              <a:rPr lang="en-US"/>
              <a:t>HSIP Pedestrian Safety Infrastructure Projects</a:t>
            </a:r>
          </a:p>
        </p:txBody>
      </p:sp>
      <p:sp>
        <p:nvSpPr>
          <p:cNvPr id="4" name="Footer Placeholder 3">
            <a:extLst>
              <a:ext uri="{FF2B5EF4-FFF2-40B4-BE49-F238E27FC236}">
                <a16:creationId xmlns:a16="http://schemas.microsoft.com/office/drawing/2014/main" id="{9016C04B-17FE-D95E-87B5-291FED0FFE19}"/>
              </a:ext>
            </a:extLst>
          </p:cNvPr>
          <p:cNvSpPr>
            <a:spLocks noGrp="1"/>
          </p:cNvSpPr>
          <p:nvPr>
            <p:ph type="ftr" sz="quarter" idx="11"/>
          </p:nvPr>
        </p:nvSpPr>
        <p:spPr/>
        <p:txBody>
          <a:bodyPr/>
          <a:lstStyle/>
          <a:p>
            <a:r>
              <a:rPr lang="en-US"/>
              <a:t>Virginia Department of Transportation</a:t>
            </a:r>
          </a:p>
        </p:txBody>
      </p:sp>
      <p:sp>
        <p:nvSpPr>
          <p:cNvPr id="5" name="Slide Number Placeholder 4">
            <a:extLst>
              <a:ext uri="{FF2B5EF4-FFF2-40B4-BE49-F238E27FC236}">
                <a16:creationId xmlns:a16="http://schemas.microsoft.com/office/drawing/2014/main" id="{B9242A5E-5F90-BCE0-EEF3-E1D050558E08}"/>
              </a:ext>
            </a:extLst>
          </p:cNvPr>
          <p:cNvSpPr>
            <a:spLocks noGrp="1"/>
          </p:cNvSpPr>
          <p:nvPr>
            <p:ph type="sldNum" sz="quarter" idx="10"/>
          </p:nvPr>
        </p:nvSpPr>
        <p:spPr/>
        <p:txBody>
          <a:bodyPr/>
          <a:lstStyle/>
          <a:p>
            <a:fld id="{F1C50022-7F7F-8A41-BE68-AD46EB030B1B}" type="slidenum">
              <a:rPr lang="en-US" smtClean="0"/>
              <a:pPr/>
              <a:t>22</a:t>
            </a:fld>
            <a:endParaRPr lang="en-US"/>
          </a:p>
        </p:txBody>
      </p:sp>
      <p:sp>
        <p:nvSpPr>
          <p:cNvPr id="6" name="Content Placeholder 1">
            <a:extLst>
              <a:ext uri="{FF2B5EF4-FFF2-40B4-BE49-F238E27FC236}">
                <a16:creationId xmlns:a16="http://schemas.microsoft.com/office/drawing/2014/main" id="{B918EFDB-918D-43EB-7708-C88D4974FB0B}"/>
              </a:ext>
            </a:extLst>
          </p:cNvPr>
          <p:cNvSpPr txBox="1">
            <a:spLocks/>
          </p:cNvSpPr>
          <p:nvPr/>
        </p:nvSpPr>
        <p:spPr bwMode="auto">
          <a:xfrm>
            <a:off x="609600" y="1257585"/>
            <a:ext cx="11176000" cy="4686015"/>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42900" indent="-342900" algn="l" rtl="0" eaLnBrk="1" fontAlgn="base" hangingPunct="1">
              <a:spcBef>
                <a:spcPct val="20000"/>
              </a:spcBef>
              <a:spcAft>
                <a:spcPct val="0"/>
              </a:spcAft>
              <a:defRPr sz="3000" b="1">
                <a:solidFill>
                  <a:srgbClr val="0E3793"/>
                </a:solidFill>
                <a:latin typeface="+mn-lt"/>
                <a:ea typeface="+mn-ea"/>
                <a:cs typeface="+mn-cs"/>
              </a:defRPr>
            </a:lvl1pPr>
            <a:lvl2pPr marL="742950" indent="-285750" algn="l" rtl="0" eaLnBrk="1" fontAlgn="base" hangingPunct="1">
              <a:spcBef>
                <a:spcPct val="20000"/>
              </a:spcBef>
              <a:spcAft>
                <a:spcPct val="0"/>
              </a:spcAft>
              <a:defRPr sz="3000" b="1">
                <a:solidFill>
                  <a:srgbClr val="0E3793"/>
                </a:solidFill>
                <a:latin typeface="+mn-lt"/>
                <a:ea typeface="+mn-ea"/>
              </a:defRPr>
            </a:lvl2pPr>
            <a:lvl3pPr marL="1143000" indent="-228600" algn="l" rtl="0" eaLnBrk="1" fontAlgn="base" hangingPunct="1">
              <a:spcBef>
                <a:spcPct val="20000"/>
              </a:spcBef>
              <a:spcAft>
                <a:spcPct val="0"/>
              </a:spcAft>
              <a:buFont typeface="Arial" panose="020B0604020202020204" pitchFamily="34" charset="0"/>
              <a:buChar char="•"/>
              <a:defRPr sz="3000">
                <a:solidFill>
                  <a:srgbClr val="0E3793"/>
                </a:solidFill>
                <a:latin typeface="+mn-lt"/>
                <a:ea typeface="+mn-ea"/>
              </a:defRPr>
            </a:lvl3pPr>
            <a:lvl4pPr marL="1600200" indent="-228600" algn="l" rtl="0" eaLnBrk="1" fontAlgn="base" hangingPunct="1">
              <a:spcBef>
                <a:spcPct val="20000"/>
              </a:spcBef>
              <a:spcAft>
                <a:spcPct val="0"/>
              </a:spcAft>
              <a:buFont typeface="Arial" panose="020B0604020202020204" pitchFamily="34" charset="0"/>
              <a:buChar char="•"/>
              <a:defRPr sz="3000">
                <a:solidFill>
                  <a:srgbClr val="0E3793"/>
                </a:solidFill>
                <a:latin typeface="+mn-lt"/>
                <a:ea typeface="+mn-ea"/>
              </a:defRPr>
            </a:lvl4pPr>
            <a:lvl5pPr marL="2057400" indent="-228600" algn="l" rtl="0" eaLnBrk="1" fontAlgn="base" hangingPunct="1">
              <a:spcBef>
                <a:spcPct val="20000"/>
              </a:spcBef>
              <a:spcAft>
                <a:spcPct val="0"/>
              </a:spcAft>
              <a:buFont typeface="Arial" panose="020B0604020202020204" pitchFamily="34" charset="0"/>
              <a:buChar char="•"/>
              <a:defRPr sz="3000">
                <a:solidFill>
                  <a:srgbClr val="0E3793"/>
                </a:solidFill>
                <a:latin typeface="+mn-lt"/>
                <a:ea typeface="+mn-ea"/>
              </a:defRPr>
            </a:lvl5pPr>
            <a:lvl6pPr marL="2514600" indent="-228600" algn="l" rtl="0" eaLnBrk="1" fontAlgn="base" hangingPunct="1">
              <a:spcBef>
                <a:spcPct val="20000"/>
              </a:spcBef>
              <a:spcAft>
                <a:spcPct val="0"/>
              </a:spcAft>
              <a:buChar char="»"/>
              <a:defRPr sz="1400">
                <a:solidFill>
                  <a:srgbClr val="00408D"/>
                </a:solidFill>
                <a:latin typeface="+mn-lt"/>
                <a:ea typeface="+mn-ea"/>
              </a:defRPr>
            </a:lvl6pPr>
            <a:lvl7pPr marL="2971800" indent="-228600" algn="l" rtl="0" eaLnBrk="1" fontAlgn="base" hangingPunct="1">
              <a:spcBef>
                <a:spcPct val="20000"/>
              </a:spcBef>
              <a:spcAft>
                <a:spcPct val="0"/>
              </a:spcAft>
              <a:buChar char="»"/>
              <a:defRPr sz="1400">
                <a:solidFill>
                  <a:srgbClr val="00408D"/>
                </a:solidFill>
                <a:latin typeface="+mn-lt"/>
                <a:ea typeface="+mn-ea"/>
              </a:defRPr>
            </a:lvl7pPr>
            <a:lvl8pPr marL="3429000" indent="-228600" algn="l" rtl="0" eaLnBrk="1" fontAlgn="base" hangingPunct="1">
              <a:spcBef>
                <a:spcPct val="20000"/>
              </a:spcBef>
              <a:spcAft>
                <a:spcPct val="0"/>
              </a:spcAft>
              <a:buChar char="»"/>
              <a:defRPr sz="1400">
                <a:solidFill>
                  <a:srgbClr val="00408D"/>
                </a:solidFill>
                <a:latin typeface="+mn-lt"/>
                <a:ea typeface="+mn-ea"/>
              </a:defRPr>
            </a:lvl8pPr>
            <a:lvl9pPr marL="3886200" indent="-228600" algn="l" rtl="0" eaLnBrk="1" fontAlgn="base" hangingPunct="1">
              <a:spcBef>
                <a:spcPct val="20000"/>
              </a:spcBef>
              <a:spcAft>
                <a:spcPct val="0"/>
              </a:spcAft>
              <a:buChar char="»"/>
              <a:defRPr sz="1400">
                <a:solidFill>
                  <a:srgbClr val="00408D"/>
                </a:solidFill>
                <a:latin typeface="+mn-lt"/>
                <a:ea typeface="+mn-ea"/>
              </a:defRPr>
            </a:lvl9pPr>
          </a:lstStyle>
          <a:p>
            <a:r>
              <a:rPr lang="en-US" sz="2400" kern="0" dirty="0"/>
              <a:t>Fall 2019 – Systemic Pedestrian Crossings, Phase 1</a:t>
            </a:r>
          </a:p>
          <a:p>
            <a:pPr marL="800100" lvl="1" indent="-342900">
              <a:buFont typeface="Arial" panose="020B0604020202020204" pitchFamily="34" charset="0"/>
              <a:buChar char="•"/>
            </a:pPr>
            <a:r>
              <a:rPr lang="en-US" sz="2400" kern="0" dirty="0"/>
              <a:t>$34 million approved for pedestrian crossings at traffic signals </a:t>
            </a:r>
          </a:p>
          <a:p>
            <a:pPr marL="800100" lvl="1" indent="-342900">
              <a:buFont typeface="Arial" panose="020B0604020202020204" pitchFamily="34" charset="0"/>
              <a:buChar char="•"/>
            </a:pPr>
            <a:r>
              <a:rPr lang="en-US" sz="2400" kern="0" dirty="0"/>
              <a:t>2025 completion date </a:t>
            </a:r>
          </a:p>
          <a:p>
            <a:endParaRPr lang="en-US" sz="1400" kern="0" dirty="0"/>
          </a:p>
          <a:p>
            <a:r>
              <a:rPr lang="en-US" sz="2400" kern="0" dirty="0"/>
              <a:t>December 2021 – Systemic Pedestrian Crossings, Phase 2</a:t>
            </a:r>
          </a:p>
          <a:p>
            <a:pPr marL="800100" lvl="1" indent="-342900">
              <a:buFont typeface="Arial" panose="020B0604020202020204" pitchFamily="34" charset="0"/>
              <a:buChar char="•"/>
            </a:pPr>
            <a:r>
              <a:rPr lang="en-US" sz="2400" kern="0" dirty="0"/>
              <a:t>$20 million for up to 200 crossings</a:t>
            </a:r>
          </a:p>
          <a:p>
            <a:pPr marL="800100" lvl="1" indent="-342900">
              <a:buFont typeface="Arial" panose="020B0604020202020204" pitchFamily="34" charset="0"/>
              <a:buChar char="•"/>
            </a:pPr>
            <a:r>
              <a:rPr lang="en-US" sz="2400" kern="0" dirty="0"/>
              <a:t>2028 completion date</a:t>
            </a:r>
          </a:p>
          <a:p>
            <a:endParaRPr lang="en-US" sz="1400" kern="0" dirty="0"/>
          </a:p>
          <a:p>
            <a:r>
              <a:rPr lang="en-US" sz="2400" kern="0" dirty="0"/>
              <a:t>February 2023 – Locality Systemic Funding</a:t>
            </a:r>
          </a:p>
          <a:p>
            <a:pPr marL="800100" lvl="1" indent="-342900">
              <a:buFont typeface="Arial" panose="020B0604020202020204" pitchFamily="34" charset="0"/>
              <a:buChar char="•"/>
            </a:pPr>
            <a:r>
              <a:rPr lang="en-US" sz="2400" kern="0" dirty="0"/>
              <a:t>Pedestrian projects ~$40M</a:t>
            </a:r>
          </a:p>
          <a:p>
            <a:endParaRPr lang="en-US" kern="0" dirty="0"/>
          </a:p>
        </p:txBody>
      </p:sp>
      <p:pic>
        <p:nvPicPr>
          <p:cNvPr id="7" name="Picture 6">
            <a:extLst>
              <a:ext uri="{FF2B5EF4-FFF2-40B4-BE49-F238E27FC236}">
                <a16:creationId xmlns:a16="http://schemas.microsoft.com/office/drawing/2014/main" id="{6ABAB39B-C5B7-F2BE-CABB-E883CDA06AE6}"/>
              </a:ext>
            </a:extLst>
          </p:cNvPr>
          <p:cNvPicPr>
            <a:picLocks noChangeAspect="1"/>
          </p:cNvPicPr>
          <p:nvPr/>
        </p:nvPicPr>
        <p:blipFill>
          <a:blip r:embed="rId3"/>
          <a:stretch>
            <a:fillRect/>
          </a:stretch>
        </p:blipFill>
        <p:spPr>
          <a:xfrm>
            <a:off x="7467599" y="3348667"/>
            <a:ext cx="3986475" cy="2933132"/>
          </a:xfrm>
          <a:prstGeom prst="rect">
            <a:avLst/>
          </a:prstGeom>
          <a:noFill/>
          <a:ln w="9525">
            <a:solidFill>
              <a:schemeClr val="tx1"/>
            </a:solidFill>
            <a:miter lim="800000"/>
            <a:headEnd/>
            <a:tailEnd/>
          </a:ln>
          <a:effectLst>
            <a:outerShdw blurRad="127000" dist="101600" dir="2700000" algn="tl" rotWithShape="0">
              <a:prstClr val="black">
                <a:alpha val="40000"/>
              </a:prstClr>
            </a:outerShdw>
          </a:effectLst>
        </p:spPr>
      </p:pic>
      <p:pic>
        <p:nvPicPr>
          <p:cNvPr id="8" name="Picture 7">
            <a:extLst>
              <a:ext uri="{FF2B5EF4-FFF2-40B4-BE49-F238E27FC236}">
                <a16:creationId xmlns:a16="http://schemas.microsoft.com/office/drawing/2014/main" id="{0BF48960-357D-1A68-19F9-C047FD2F1A1B}"/>
              </a:ext>
            </a:extLst>
          </p:cNvPr>
          <p:cNvPicPr>
            <a:picLocks noChangeAspect="1"/>
          </p:cNvPicPr>
          <p:nvPr/>
        </p:nvPicPr>
        <p:blipFill>
          <a:blip r:embed="rId4"/>
          <a:stretch>
            <a:fillRect/>
          </a:stretch>
        </p:blipFill>
        <p:spPr>
          <a:xfrm>
            <a:off x="2285457" y="5315513"/>
            <a:ext cx="563929" cy="556308"/>
          </a:xfrm>
          <a:prstGeom prst="rect">
            <a:avLst/>
          </a:prstGeom>
        </p:spPr>
      </p:pic>
      <p:pic>
        <p:nvPicPr>
          <p:cNvPr id="10" name="Picture 9">
            <a:extLst>
              <a:ext uri="{FF2B5EF4-FFF2-40B4-BE49-F238E27FC236}">
                <a16:creationId xmlns:a16="http://schemas.microsoft.com/office/drawing/2014/main" id="{CCE8A530-9852-13BE-EEA9-5B03A8876D3B}"/>
              </a:ext>
            </a:extLst>
          </p:cNvPr>
          <p:cNvPicPr>
            <a:picLocks noChangeAspect="1"/>
          </p:cNvPicPr>
          <p:nvPr/>
        </p:nvPicPr>
        <p:blipFill>
          <a:blip r:embed="rId5"/>
          <a:stretch>
            <a:fillRect/>
          </a:stretch>
        </p:blipFill>
        <p:spPr>
          <a:xfrm>
            <a:off x="3204138" y="5339963"/>
            <a:ext cx="556308" cy="556308"/>
          </a:xfrm>
          <a:prstGeom prst="rect">
            <a:avLst/>
          </a:prstGeom>
        </p:spPr>
      </p:pic>
      <p:pic>
        <p:nvPicPr>
          <p:cNvPr id="12" name="Picture 11">
            <a:extLst>
              <a:ext uri="{FF2B5EF4-FFF2-40B4-BE49-F238E27FC236}">
                <a16:creationId xmlns:a16="http://schemas.microsoft.com/office/drawing/2014/main" id="{2EDB043C-9CFB-1442-B40B-2D55FD49A868}"/>
              </a:ext>
            </a:extLst>
          </p:cNvPr>
          <p:cNvPicPr>
            <a:picLocks noChangeAspect="1"/>
          </p:cNvPicPr>
          <p:nvPr/>
        </p:nvPicPr>
        <p:blipFill>
          <a:blip r:embed="rId6"/>
          <a:stretch>
            <a:fillRect/>
          </a:stretch>
        </p:blipFill>
        <p:spPr>
          <a:xfrm>
            <a:off x="4281091" y="5314640"/>
            <a:ext cx="548688" cy="571550"/>
          </a:xfrm>
          <a:prstGeom prst="rect">
            <a:avLst/>
          </a:prstGeom>
        </p:spPr>
      </p:pic>
    </p:spTree>
    <p:extLst>
      <p:ext uri="{BB962C8B-B14F-4D97-AF65-F5344CB8AC3E}">
        <p14:creationId xmlns:p14="http://schemas.microsoft.com/office/powerpoint/2010/main" val="3772032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724F7570-FC45-6835-19D6-B63C9003EA5D}"/>
              </a:ext>
            </a:extLst>
          </p:cNvPr>
          <p:cNvSpPr>
            <a:spLocks noGrp="1"/>
          </p:cNvSpPr>
          <p:nvPr>
            <p:ph type="ftr" sz="quarter" idx="11"/>
          </p:nvPr>
        </p:nvSpPr>
        <p:spPr/>
        <p:txBody>
          <a:bodyPr/>
          <a:lstStyle/>
          <a:p>
            <a:r>
              <a:rPr lang="en-US"/>
              <a:t>Virginia Department of Transportation</a:t>
            </a:r>
          </a:p>
        </p:txBody>
      </p:sp>
      <p:sp>
        <p:nvSpPr>
          <p:cNvPr id="5" name="Slide Number Placeholder 4">
            <a:extLst>
              <a:ext uri="{FF2B5EF4-FFF2-40B4-BE49-F238E27FC236}">
                <a16:creationId xmlns:a16="http://schemas.microsoft.com/office/drawing/2014/main" id="{E51B1133-2DF7-DA66-4F8D-319C94313C1F}"/>
              </a:ext>
            </a:extLst>
          </p:cNvPr>
          <p:cNvSpPr>
            <a:spLocks noGrp="1"/>
          </p:cNvSpPr>
          <p:nvPr>
            <p:ph type="sldNum" sz="quarter" idx="10"/>
          </p:nvPr>
        </p:nvSpPr>
        <p:spPr/>
        <p:txBody>
          <a:bodyPr/>
          <a:lstStyle/>
          <a:p>
            <a:fld id="{F1C50022-7F7F-8A41-BE68-AD46EB030B1B}" type="slidenum">
              <a:rPr lang="en-US" smtClean="0"/>
              <a:pPr/>
              <a:t>23</a:t>
            </a:fld>
            <a:endParaRPr lang="en-US"/>
          </a:p>
        </p:txBody>
      </p:sp>
      <p:sp>
        <p:nvSpPr>
          <p:cNvPr id="6" name="Google Shape;552;p17">
            <a:extLst>
              <a:ext uri="{FF2B5EF4-FFF2-40B4-BE49-F238E27FC236}">
                <a16:creationId xmlns:a16="http://schemas.microsoft.com/office/drawing/2014/main" id="{D82E49E5-10D0-0644-5C14-5C0A2038E057}"/>
              </a:ext>
            </a:extLst>
          </p:cNvPr>
          <p:cNvSpPr/>
          <p:nvPr/>
        </p:nvSpPr>
        <p:spPr>
          <a:xfrm>
            <a:off x="6485775" y="152400"/>
            <a:ext cx="5261761" cy="707846"/>
          </a:xfrm>
          <a:prstGeom prst="rect">
            <a:avLst/>
          </a:prstGeom>
          <a:noFill/>
          <a:ln>
            <a:noFill/>
          </a:ln>
        </p:spPr>
        <p:txBody>
          <a:bodyPr spcFirstLastPara="1" wrap="square" lIns="91425" tIns="45700" rIns="91425" bIns="45700" anchor="t" anchorCtr="0">
            <a:spAutoFit/>
          </a:bodyPr>
          <a:lstStyle/>
          <a:p>
            <a:pPr algn="ctr"/>
            <a:r>
              <a:rPr lang="en-US" sz="2000" b="1" u="sng">
                <a:latin typeface="Arial"/>
                <a:ea typeface="Arial"/>
                <a:cs typeface="Arial"/>
                <a:sym typeface="Arial"/>
              </a:rPr>
              <a:t>HSIP </a:t>
            </a:r>
            <a:r>
              <a:rPr lang="en-US" sz="2000" b="1" u="sng"/>
              <a:t>Pedestrian</a:t>
            </a:r>
            <a:r>
              <a:rPr lang="en-US" sz="2000" b="1" u="sng">
                <a:sym typeface="Arial"/>
              </a:rPr>
              <a:t> Crossing Systemic </a:t>
            </a:r>
            <a:r>
              <a:rPr lang="en-US" sz="2000" b="1" u="sng"/>
              <a:t>Plan</a:t>
            </a:r>
            <a:endParaRPr lang="en-US" u="sng"/>
          </a:p>
          <a:p>
            <a:pPr algn="ctr"/>
            <a:r>
              <a:rPr lang="en-US" sz="2000" b="1" u="sng"/>
              <a:t>Northern Virginia District</a:t>
            </a:r>
            <a:endParaRPr sz="2000" b="1" u="sng"/>
          </a:p>
        </p:txBody>
      </p:sp>
      <p:sp>
        <p:nvSpPr>
          <p:cNvPr id="7" name="Google Shape;555;p17">
            <a:extLst>
              <a:ext uri="{FF2B5EF4-FFF2-40B4-BE49-F238E27FC236}">
                <a16:creationId xmlns:a16="http://schemas.microsoft.com/office/drawing/2014/main" id="{A261A3B8-DA25-B83C-58F6-480107443D53}"/>
              </a:ext>
            </a:extLst>
          </p:cNvPr>
          <p:cNvSpPr txBox="1">
            <a:spLocks/>
          </p:cNvSpPr>
          <p:nvPr/>
        </p:nvSpPr>
        <p:spPr bwMode="auto">
          <a:xfrm>
            <a:off x="967672" y="170700"/>
            <a:ext cx="5731739" cy="591300"/>
          </a:xfrm>
          <a:prstGeom prst="rect">
            <a:avLst/>
          </a:prstGeom>
          <a:noFill/>
          <a:ln w="9525">
            <a:noFill/>
            <a:miter lim="800000"/>
            <a:headEnd/>
            <a:tailEnd/>
          </a:ln>
        </p:spPr>
        <p:txBody>
          <a:bodyPr spcFirstLastPara="1" vert="horz" wrap="square" lIns="91425" tIns="45700" rIns="91425" bIns="45700" numCol="1" anchor="ctr" anchorCtr="0" compatLnSpc="1">
            <a:prstTxWarp prst="textNoShape">
              <a:avLst/>
            </a:prstTxWarp>
            <a:noAutofit/>
          </a:bodyPr>
          <a:lstStyle>
            <a:lvl1pPr marL="460375" indent="0" algn="l" rtl="0" eaLnBrk="1" fontAlgn="base" hangingPunct="1">
              <a:spcBef>
                <a:spcPct val="0"/>
              </a:spcBef>
              <a:spcAft>
                <a:spcPct val="0"/>
              </a:spcAft>
              <a:tabLst/>
              <a:defRPr sz="3200" b="1">
                <a:solidFill>
                  <a:schemeClr val="bg1"/>
                </a:solidFill>
                <a:latin typeface="+mj-lt"/>
                <a:ea typeface="+mj-ea"/>
                <a:cs typeface="+mj-cs"/>
              </a:defRPr>
            </a:lvl1pPr>
            <a:lvl2pPr algn="ctr" rtl="0" eaLnBrk="1" fontAlgn="base" hangingPunct="1">
              <a:spcBef>
                <a:spcPct val="0"/>
              </a:spcBef>
              <a:spcAft>
                <a:spcPct val="0"/>
              </a:spcAft>
              <a:defRPr sz="2400" b="1">
                <a:solidFill>
                  <a:srgbClr val="FF8000"/>
                </a:solidFill>
                <a:latin typeface="Arial" charset="0"/>
                <a:ea typeface="ＭＳ Ｐゴシック" pitchFamily="1" charset="-128"/>
              </a:defRPr>
            </a:lvl2pPr>
            <a:lvl3pPr algn="ctr" rtl="0" eaLnBrk="1" fontAlgn="base" hangingPunct="1">
              <a:spcBef>
                <a:spcPct val="0"/>
              </a:spcBef>
              <a:spcAft>
                <a:spcPct val="0"/>
              </a:spcAft>
              <a:defRPr sz="2400" b="1">
                <a:solidFill>
                  <a:srgbClr val="FF8000"/>
                </a:solidFill>
                <a:latin typeface="Arial" charset="0"/>
                <a:ea typeface="ＭＳ Ｐゴシック" pitchFamily="1" charset="-128"/>
              </a:defRPr>
            </a:lvl3pPr>
            <a:lvl4pPr algn="ctr" rtl="0" eaLnBrk="1" fontAlgn="base" hangingPunct="1">
              <a:spcBef>
                <a:spcPct val="0"/>
              </a:spcBef>
              <a:spcAft>
                <a:spcPct val="0"/>
              </a:spcAft>
              <a:defRPr sz="2400" b="1">
                <a:solidFill>
                  <a:srgbClr val="FF8000"/>
                </a:solidFill>
                <a:latin typeface="Arial" charset="0"/>
                <a:ea typeface="ＭＳ Ｐゴシック" pitchFamily="1" charset="-128"/>
              </a:defRPr>
            </a:lvl4pPr>
            <a:lvl5pPr algn="ctr" rtl="0" eaLnBrk="1" fontAlgn="base" hangingPunct="1">
              <a:spcBef>
                <a:spcPct val="0"/>
              </a:spcBef>
              <a:spcAft>
                <a:spcPct val="0"/>
              </a:spcAft>
              <a:defRPr sz="2400" b="1">
                <a:solidFill>
                  <a:srgbClr val="FF8000"/>
                </a:solidFill>
                <a:latin typeface="Arial" charset="0"/>
                <a:ea typeface="ＭＳ Ｐゴシック" pitchFamily="1" charset="-128"/>
              </a:defRPr>
            </a:lvl5pPr>
            <a:lvl6pPr marL="457200" algn="ctr" rtl="0" eaLnBrk="1" fontAlgn="base" hangingPunct="1">
              <a:spcBef>
                <a:spcPct val="0"/>
              </a:spcBef>
              <a:spcAft>
                <a:spcPct val="0"/>
              </a:spcAft>
              <a:defRPr sz="2400" b="1">
                <a:solidFill>
                  <a:srgbClr val="FF8000"/>
                </a:solidFill>
                <a:latin typeface="Arial" charset="0"/>
                <a:ea typeface="ＭＳ Ｐゴシック" pitchFamily="1" charset="-128"/>
              </a:defRPr>
            </a:lvl6pPr>
            <a:lvl7pPr marL="914400" algn="ctr" rtl="0" eaLnBrk="1" fontAlgn="base" hangingPunct="1">
              <a:spcBef>
                <a:spcPct val="0"/>
              </a:spcBef>
              <a:spcAft>
                <a:spcPct val="0"/>
              </a:spcAft>
              <a:defRPr sz="2400" b="1">
                <a:solidFill>
                  <a:srgbClr val="FF8000"/>
                </a:solidFill>
                <a:latin typeface="Arial" charset="0"/>
                <a:ea typeface="ＭＳ Ｐゴシック" pitchFamily="1" charset="-128"/>
              </a:defRPr>
            </a:lvl7pPr>
            <a:lvl8pPr marL="1371600" algn="ctr" rtl="0" eaLnBrk="1" fontAlgn="base" hangingPunct="1">
              <a:spcBef>
                <a:spcPct val="0"/>
              </a:spcBef>
              <a:spcAft>
                <a:spcPct val="0"/>
              </a:spcAft>
              <a:defRPr sz="2400" b="1">
                <a:solidFill>
                  <a:srgbClr val="FF8000"/>
                </a:solidFill>
                <a:latin typeface="Arial" charset="0"/>
                <a:ea typeface="ＭＳ Ｐゴシック" pitchFamily="1" charset="-128"/>
              </a:defRPr>
            </a:lvl8pPr>
            <a:lvl9pPr marL="1828800" algn="ctr" rtl="0" eaLnBrk="1" fontAlgn="base" hangingPunct="1">
              <a:spcBef>
                <a:spcPct val="0"/>
              </a:spcBef>
              <a:spcAft>
                <a:spcPct val="0"/>
              </a:spcAft>
              <a:defRPr sz="2400" b="1">
                <a:solidFill>
                  <a:srgbClr val="FF8000"/>
                </a:solidFill>
                <a:latin typeface="Arial" charset="0"/>
                <a:ea typeface="ＭＳ Ｐゴシック" pitchFamily="1" charset="-128"/>
              </a:defRPr>
            </a:lvl9pPr>
          </a:lstStyle>
          <a:p>
            <a:pPr algn="ctr"/>
            <a:r>
              <a:rPr lang="en-US" sz="2000" u="sng" kern="0">
                <a:solidFill>
                  <a:schemeClr val="tx1"/>
                </a:solidFill>
              </a:rPr>
              <a:t>PSAP V3 Top Priority Corridors</a:t>
            </a:r>
            <a:r>
              <a:rPr lang="en-US" sz="2000" u="sng" kern="0"/>
              <a:t/>
            </a:r>
            <a:br>
              <a:rPr lang="en-US" sz="2000" u="sng" kern="0"/>
            </a:br>
            <a:r>
              <a:rPr lang="en-US" sz="2000" u="sng" kern="0">
                <a:solidFill>
                  <a:schemeClr val="tx1"/>
                </a:solidFill>
              </a:rPr>
              <a:t>Northern Virginia District</a:t>
            </a:r>
            <a:endParaRPr lang="en-US" sz="2000" u="sng" kern="0">
              <a:solidFill>
                <a:schemeClr val="tx1"/>
              </a:solidFill>
              <a:cs typeface="Arial"/>
            </a:endParaRPr>
          </a:p>
        </p:txBody>
      </p:sp>
      <p:pic>
        <p:nvPicPr>
          <p:cNvPr id="8" name="Google Shape;551;p17">
            <a:extLst>
              <a:ext uri="{FF2B5EF4-FFF2-40B4-BE49-F238E27FC236}">
                <a16:creationId xmlns:a16="http://schemas.microsoft.com/office/drawing/2014/main" id="{15758F84-D110-C09E-BFA4-C3DCD275F205}"/>
              </a:ext>
            </a:extLst>
          </p:cNvPr>
          <p:cNvPicPr preferRelativeResize="0"/>
          <p:nvPr/>
        </p:nvPicPr>
        <p:blipFill rotWithShape="1">
          <a:blip r:embed="rId2">
            <a:alphaModFix/>
          </a:blip>
          <a:srcRect/>
          <a:stretch/>
        </p:blipFill>
        <p:spPr>
          <a:xfrm>
            <a:off x="6915976" y="838200"/>
            <a:ext cx="4900220" cy="5481036"/>
          </a:xfrm>
          <a:prstGeom prst="rect">
            <a:avLst/>
          </a:prstGeom>
          <a:noFill/>
          <a:ln>
            <a:noFill/>
          </a:ln>
        </p:spPr>
      </p:pic>
      <p:pic>
        <p:nvPicPr>
          <p:cNvPr id="9" name="Google Shape;553;p17">
            <a:extLst>
              <a:ext uri="{FF2B5EF4-FFF2-40B4-BE49-F238E27FC236}">
                <a16:creationId xmlns:a16="http://schemas.microsoft.com/office/drawing/2014/main" id="{B0042321-0F41-0C0F-00EC-8337B0F6810F}"/>
              </a:ext>
            </a:extLst>
          </p:cNvPr>
          <p:cNvPicPr preferRelativeResize="0"/>
          <p:nvPr/>
        </p:nvPicPr>
        <p:blipFill rotWithShape="1">
          <a:blip r:embed="rId3">
            <a:alphaModFix/>
          </a:blip>
          <a:srcRect/>
          <a:stretch/>
        </p:blipFill>
        <p:spPr>
          <a:xfrm>
            <a:off x="2121771" y="838200"/>
            <a:ext cx="4863527" cy="5439993"/>
          </a:xfrm>
          <a:prstGeom prst="rect">
            <a:avLst/>
          </a:prstGeom>
          <a:noFill/>
          <a:ln>
            <a:noFill/>
          </a:ln>
        </p:spPr>
      </p:pic>
      <p:pic>
        <p:nvPicPr>
          <p:cNvPr id="10" name="Google Shape;554;p17">
            <a:extLst>
              <a:ext uri="{FF2B5EF4-FFF2-40B4-BE49-F238E27FC236}">
                <a16:creationId xmlns:a16="http://schemas.microsoft.com/office/drawing/2014/main" id="{97E8FE42-48BB-9600-40D7-805BECC2F3BA}"/>
              </a:ext>
            </a:extLst>
          </p:cNvPr>
          <p:cNvPicPr preferRelativeResize="0"/>
          <p:nvPr/>
        </p:nvPicPr>
        <p:blipFill rotWithShape="1">
          <a:blip r:embed="rId4">
            <a:alphaModFix/>
          </a:blip>
          <a:srcRect/>
          <a:stretch/>
        </p:blipFill>
        <p:spPr>
          <a:xfrm>
            <a:off x="254177" y="3124200"/>
            <a:ext cx="2304679" cy="3078513"/>
          </a:xfrm>
          <a:prstGeom prst="rect">
            <a:avLst/>
          </a:prstGeom>
          <a:noFill/>
          <a:ln w="9525" cap="flat" cmpd="sng">
            <a:solidFill>
              <a:schemeClr val="lt2"/>
            </a:solidFill>
            <a:prstDash val="solid"/>
            <a:round/>
            <a:headEnd type="none" w="sm" len="sm"/>
            <a:tailEnd type="none" w="sm" len="sm"/>
          </a:ln>
        </p:spPr>
      </p:pic>
    </p:spTree>
    <p:extLst>
      <p:ext uri="{BB962C8B-B14F-4D97-AF65-F5344CB8AC3E}">
        <p14:creationId xmlns:p14="http://schemas.microsoft.com/office/powerpoint/2010/main" val="1131391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66739-FAD3-741C-BEA3-1E496DAE3B87}"/>
              </a:ext>
            </a:extLst>
          </p:cNvPr>
          <p:cNvSpPr>
            <a:spLocks noGrp="1"/>
          </p:cNvSpPr>
          <p:nvPr>
            <p:ph type="title"/>
          </p:nvPr>
        </p:nvSpPr>
        <p:spPr/>
        <p:txBody>
          <a:bodyPr/>
          <a:lstStyle/>
          <a:p>
            <a:r>
              <a:rPr lang="en-US">
                <a:cs typeface="Arial"/>
              </a:rPr>
              <a:t>Example Safety Improvements</a:t>
            </a:r>
            <a:endParaRPr lang="en-US"/>
          </a:p>
        </p:txBody>
      </p:sp>
      <p:sp>
        <p:nvSpPr>
          <p:cNvPr id="4" name="Footer Placeholder 3">
            <a:extLst>
              <a:ext uri="{FF2B5EF4-FFF2-40B4-BE49-F238E27FC236}">
                <a16:creationId xmlns:a16="http://schemas.microsoft.com/office/drawing/2014/main" id="{D167E825-A59C-84F7-8487-5CAA2C3DFFBC}"/>
              </a:ext>
            </a:extLst>
          </p:cNvPr>
          <p:cNvSpPr>
            <a:spLocks noGrp="1"/>
          </p:cNvSpPr>
          <p:nvPr>
            <p:ph type="ftr" sz="quarter" idx="11"/>
          </p:nvPr>
        </p:nvSpPr>
        <p:spPr/>
        <p:txBody>
          <a:bodyPr/>
          <a:lstStyle/>
          <a:p>
            <a:r>
              <a:rPr lang="en-US"/>
              <a:t>Virginia Department of Transportation</a:t>
            </a:r>
          </a:p>
        </p:txBody>
      </p:sp>
      <p:sp>
        <p:nvSpPr>
          <p:cNvPr id="5" name="Slide Number Placeholder 4">
            <a:extLst>
              <a:ext uri="{FF2B5EF4-FFF2-40B4-BE49-F238E27FC236}">
                <a16:creationId xmlns:a16="http://schemas.microsoft.com/office/drawing/2014/main" id="{3664BDD8-F0E1-2505-6D66-A76CA9AB0ECC}"/>
              </a:ext>
            </a:extLst>
          </p:cNvPr>
          <p:cNvSpPr>
            <a:spLocks noGrp="1"/>
          </p:cNvSpPr>
          <p:nvPr>
            <p:ph type="sldNum" sz="quarter" idx="10"/>
          </p:nvPr>
        </p:nvSpPr>
        <p:spPr/>
        <p:txBody>
          <a:bodyPr/>
          <a:lstStyle/>
          <a:p>
            <a:fld id="{F1C50022-7F7F-8A41-BE68-AD46EB030B1B}" type="slidenum">
              <a:rPr lang="en-US" smtClean="0"/>
              <a:pPr/>
              <a:t>24</a:t>
            </a:fld>
            <a:endParaRPr lang="en-US"/>
          </a:p>
        </p:txBody>
      </p:sp>
      <p:pic>
        <p:nvPicPr>
          <p:cNvPr id="7" name="Picture 6">
            <a:extLst>
              <a:ext uri="{FF2B5EF4-FFF2-40B4-BE49-F238E27FC236}">
                <a16:creationId xmlns:a16="http://schemas.microsoft.com/office/drawing/2014/main" id="{07EFC9EB-56B4-B81B-8A96-FC49411AD65B}"/>
              </a:ext>
            </a:extLst>
          </p:cNvPr>
          <p:cNvPicPr>
            <a:picLocks noChangeAspect="1"/>
          </p:cNvPicPr>
          <p:nvPr/>
        </p:nvPicPr>
        <p:blipFill>
          <a:blip r:embed="rId2"/>
          <a:stretch>
            <a:fillRect/>
          </a:stretch>
        </p:blipFill>
        <p:spPr bwMode="auto">
          <a:xfrm>
            <a:off x="286089" y="2264177"/>
            <a:ext cx="5971614" cy="3359572"/>
          </a:xfrm>
          <a:prstGeom prst="rect">
            <a:avLst/>
          </a:prstGeom>
          <a:noFill/>
          <a:ln w="9525">
            <a:noFill/>
            <a:miter lim="800000"/>
            <a:headEnd/>
            <a:tailEnd/>
          </a:ln>
        </p:spPr>
      </p:pic>
      <p:sp>
        <p:nvSpPr>
          <p:cNvPr id="8" name="TextBox 7">
            <a:extLst>
              <a:ext uri="{FF2B5EF4-FFF2-40B4-BE49-F238E27FC236}">
                <a16:creationId xmlns:a16="http://schemas.microsoft.com/office/drawing/2014/main" id="{C3695DF1-D386-3FAD-D823-C67E24A01CB3}"/>
              </a:ext>
            </a:extLst>
          </p:cNvPr>
          <p:cNvSpPr txBox="1"/>
          <p:nvPr/>
        </p:nvSpPr>
        <p:spPr>
          <a:xfrm>
            <a:off x="253059" y="1276584"/>
            <a:ext cx="5690540"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200">
                <a:latin typeface="Arial"/>
                <a:ea typeface="ＭＳ Ｐゴシック"/>
                <a:cs typeface="Arial"/>
              </a:rPr>
              <a:t>Mid-block Pedestrian Hybrid Beacon - </a:t>
            </a:r>
            <a:endParaRPr lang="en-US" sz="2200">
              <a:cs typeface="Arial" charset="0"/>
            </a:endParaRPr>
          </a:p>
          <a:p>
            <a:r>
              <a:rPr lang="en-US" sz="2200">
                <a:latin typeface="Arial"/>
                <a:ea typeface="ＭＳ Ｐゴシック"/>
                <a:cs typeface="Arial"/>
              </a:rPr>
              <a:t>Serving school area and bus stops</a:t>
            </a:r>
          </a:p>
        </p:txBody>
      </p:sp>
      <p:pic>
        <p:nvPicPr>
          <p:cNvPr id="9" name="Picture 8">
            <a:extLst>
              <a:ext uri="{FF2B5EF4-FFF2-40B4-BE49-F238E27FC236}">
                <a16:creationId xmlns:a16="http://schemas.microsoft.com/office/drawing/2014/main" id="{AE8850F1-6BEE-1D00-59DD-903B756C615F}"/>
              </a:ext>
            </a:extLst>
          </p:cNvPr>
          <p:cNvPicPr>
            <a:picLocks noChangeAspect="1"/>
          </p:cNvPicPr>
          <p:nvPr/>
        </p:nvPicPr>
        <p:blipFill rotWithShape="1">
          <a:blip r:embed="rId3"/>
          <a:srcRect l="7470" r="3184" b="-3107"/>
          <a:stretch/>
        </p:blipFill>
        <p:spPr>
          <a:xfrm>
            <a:off x="6408326" y="2263418"/>
            <a:ext cx="5594095" cy="3478812"/>
          </a:xfrm>
          <a:prstGeom prst="rect">
            <a:avLst/>
          </a:prstGeom>
        </p:spPr>
      </p:pic>
      <p:sp>
        <p:nvSpPr>
          <p:cNvPr id="10" name="TextBox 9">
            <a:extLst>
              <a:ext uri="{FF2B5EF4-FFF2-40B4-BE49-F238E27FC236}">
                <a16:creationId xmlns:a16="http://schemas.microsoft.com/office/drawing/2014/main" id="{04B8201F-A1DE-710B-F691-921DF598F553}"/>
              </a:ext>
            </a:extLst>
          </p:cNvPr>
          <p:cNvSpPr txBox="1"/>
          <p:nvPr/>
        </p:nvSpPr>
        <p:spPr>
          <a:xfrm>
            <a:off x="6358466" y="1304806"/>
            <a:ext cx="5690540"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200">
                <a:latin typeface="Arial"/>
                <a:ea typeface="ＭＳ Ｐゴシック"/>
                <a:cs typeface="Arial"/>
              </a:rPr>
              <a:t>Mid-block Rapid Flashing Beacon - </a:t>
            </a:r>
            <a:endParaRPr lang="en-US" sz="2200">
              <a:cs typeface="Arial" charset="0"/>
            </a:endParaRPr>
          </a:p>
          <a:p>
            <a:r>
              <a:rPr lang="en-US" sz="2200">
                <a:latin typeface="Arial"/>
                <a:ea typeface="ＭＳ Ｐゴシック"/>
                <a:cs typeface="Arial"/>
              </a:rPr>
              <a:t>With bicycle lanes serving homes near US1</a:t>
            </a:r>
            <a:endParaRPr lang="en-US" sz="2200">
              <a:cs typeface="Arial"/>
            </a:endParaRPr>
          </a:p>
        </p:txBody>
      </p:sp>
    </p:spTree>
    <p:extLst>
      <p:ext uri="{BB962C8B-B14F-4D97-AF65-F5344CB8AC3E}">
        <p14:creationId xmlns:p14="http://schemas.microsoft.com/office/powerpoint/2010/main" val="4043154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8785BE-674F-C495-399C-A768FA8310FB}"/>
              </a:ext>
            </a:extLst>
          </p:cNvPr>
          <p:cNvSpPr>
            <a:spLocks noGrp="1"/>
          </p:cNvSpPr>
          <p:nvPr>
            <p:ph type="title"/>
          </p:nvPr>
        </p:nvSpPr>
        <p:spPr/>
        <p:txBody>
          <a:bodyPr/>
          <a:lstStyle/>
          <a:p>
            <a:r>
              <a:rPr lang="en-US">
                <a:cs typeface="Arial"/>
              </a:rPr>
              <a:t>Example Richmond Improvements </a:t>
            </a:r>
            <a:endParaRPr lang="en-US"/>
          </a:p>
        </p:txBody>
      </p:sp>
      <p:pic>
        <p:nvPicPr>
          <p:cNvPr id="6" name="Content Placeholder 5">
            <a:extLst>
              <a:ext uri="{FF2B5EF4-FFF2-40B4-BE49-F238E27FC236}">
                <a16:creationId xmlns:a16="http://schemas.microsoft.com/office/drawing/2014/main" id="{EF6A4A13-0D5F-AF5E-8479-53E6AD5E81F6}"/>
              </a:ext>
            </a:extLst>
          </p:cNvPr>
          <p:cNvPicPr>
            <a:picLocks noGrp="1" noChangeAspect="1"/>
          </p:cNvPicPr>
          <p:nvPr>
            <p:ph idx="1"/>
          </p:nvPr>
        </p:nvPicPr>
        <p:blipFill>
          <a:blip r:embed="rId2"/>
          <a:stretch>
            <a:fillRect/>
          </a:stretch>
        </p:blipFill>
        <p:spPr>
          <a:xfrm>
            <a:off x="6676287" y="2520088"/>
            <a:ext cx="1984407" cy="3268838"/>
          </a:xfrm>
        </p:spPr>
      </p:pic>
      <p:sp>
        <p:nvSpPr>
          <p:cNvPr id="4" name="Footer Placeholder 3">
            <a:extLst>
              <a:ext uri="{FF2B5EF4-FFF2-40B4-BE49-F238E27FC236}">
                <a16:creationId xmlns:a16="http://schemas.microsoft.com/office/drawing/2014/main" id="{B3D80AF7-275E-030E-5990-724EB2DB8C93}"/>
              </a:ext>
            </a:extLst>
          </p:cNvPr>
          <p:cNvSpPr>
            <a:spLocks noGrp="1"/>
          </p:cNvSpPr>
          <p:nvPr>
            <p:ph type="ftr" sz="quarter" idx="11"/>
          </p:nvPr>
        </p:nvSpPr>
        <p:spPr/>
        <p:txBody>
          <a:bodyPr/>
          <a:lstStyle/>
          <a:p>
            <a:r>
              <a:rPr lang="en-US"/>
              <a:t>Virginia Department of Transportation</a:t>
            </a:r>
          </a:p>
        </p:txBody>
      </p:sp>
      <p:sp>
        <p:nvSpPr>
          <p:cNvPr id="5" name="Slide Number Placeholder 4">
            <a:extLst>
              <a:ext uri="{FF2B5EF4-FFF2-40B4-BE49-F238E27FC236}">
                <a16:creationId xmlns:a16="http://schemas.microsoft.com/office/drawing/2014/main" id="{73D80FAD-BAA2-3346-D529-23EAC58B1C75}"/>
              </a:ext>
            </a:extLst>
          </p:cNvPr>
          <p:cNvSpPr>
            <a:spLocks noGrp="1"/>
          </p:cNvSpPr>
          <p:nvPr>
            <p:ph type="sldNum" sz="quarter" idx="10"/>
          </p:nvPr>
        </p:nvSpPr>
        <p:spPr/>
        <p:txBody>
          <a:bodyPr/>
          <a:lstStyle/>
          <a:p>
            <a:fld id="{F1C50022-7F7F-8A41-BE68-AD46EB030B1B}" type="slidenum">
              <a:rPr lang="en-US" smtClean="0"/>
              <a:pPr/>
              <a:t>25</a:t>
            </a:fld>
            <a:endParaRPr lang="en-US"/>
          </a:p>
        </p:txBody>
      </p:sp>
      <p:sp>
        <p:nvSpPr>
          <p:cNvPr id="8" name="TextBox 7">
            <a:extLst>
              <a:ext uri="{FF2B5EF4-FFF2-40B4-BE49-F238E27FC236}">
                <a16:creationId xmlns:a16="http://schemas.microsoft.com/office/drawing/2014/main" id="{899279D2-BA9F-98BC-6251-96646FDF291B}"/>
              </a:ext>
            </a:extLst>
          </p:cNvPr>
          <p:cNvSpPr txBox="1"/>
          <p:nvPr/>
        </p:nvSpPr>
        <p:spPr>
          <a:xfrm>
            <a:off x="6379830" y="1304806"/>
            <a:ext cx="5690540"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200">
                <a:latin typeface="Arial"/>
                <a:ea typeface="ＭＳ Ｐゴシック"/>
                <a:cs typeface="Arial"/>
              </a:rPr>
              <a:t>10+ Miles of Road Reconfigurations - </a:t>
            </a:r>
            <a:endParaRPr lang="en-US" sz="2200">
              <a:cs typeface="Arial" charset="0"/>
            </a:endParaRPr>
          </a:p>
          <a:p>
            <a:r>
              <a:rPr lang="en-US" sz="2200">
                <a:latin typeface="Arial"/>
                <a:ea typeface="ＭＳ Ｐゴシック"/>
                <a:cs typeface="Arial"/>
              </a:rPr>
              <a:t>With bicycle lanes on 3 corridors</a:t>
            </a:r>
            <a:endParaRPr lang="en-US" sz="2200">
              <a:cs typeface="Arial"/>
            </a:endParaRPr>
          </a:p>
        </p:txBody>
      </p:sp>
      <p:sp>
        <p:nvSpPr>
          <p:cNvPr id="10" name="TextBox 9">
            <a:extLst>
              <a:ext uri="{FF2B5EF4-FFF2-40B4-BE49-F238E27FC236}">
                <a16:creationId xmlns:a16="http://schemas.microsoft.com/office/drawing/2014/main" id="{A3364B83-45C1-2ACA-F94C-41268F91C16A}"/>
              </a:ext>
            </a:extLst>
          </p:cNvPr>
          <p:cNvSpPr txBox="1"/>
          <p:nvPr/>
        </p:nvSpPr>
        <p:spPr>
          <a:xfrm>
            <a:off x="298073" y="1473409"/>
            <a:ext cx="5690540"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200">
                <a:latin typeface="Arial"/>
                <a:ea typeface="ＭＳ Ｐゴシック"/>
                <a:cs typeface="Arial"/>
              </a:rPr>
              <a:t>Pedestrian Signals and ADA Features </a:t>
            </a:r>
            <a:endParaRPr lang="en-US" sz="2200">
              <a:cs typeface="Arial" charset="0"/>
            </a:endParaRPr>
          </a:p>
          <a:p>
            <a:endParaRPr lang="en-US" sz="2200">
              <a:cs typeface="Arial"/>
            </a:endParaRPr>
          </a:p>
        </p:txBody>
      </p:sp>
      <p:pic>
        <p:nvPicPr>
          <p:cNvPr id="11" name="Picture 10">
            <a:extLst>
              <a:ext uri="{FF2B5EF4-FFF2-40B4-BE49-F238E27FC236}">
                <a16:creationId xmlns:a16="http://schemas.microsoft.com/office/drawing/2014/main" id="{F2A2D7CF-5A43-B8C5-F5A9-D3ABC5C9D337}"/>
              </a:ext>
            </a:extLst>
          </p:cNvPr>
          <p:cNvPicPr>
            <a:picLocks noChangeAspect="1"/>
          </p:cNvPicPr>
          <p:nvPr/>
        </p:nvPicPr>
        <p:blipFill>
          <a:blip r:embed="rId3"/>
          <a:stretch>
            <a:fillRect/>
          </a:stretch>
        </p:blipFill>
        <p:spPr>
          <a:xfrm>
            <a:off x="9203821" y="2734733"/>
            <a:ext cx="2743200" cy="2784348"/>
          </a:xfrm>
          <a:prstGeom prst="rect">
            <a:avLst/>
          </a:prstGeom>
        </p:spPr>
      </p:pic>
      <p:pic>
        <p:nvPicPr>
          <p:cNvPr id="13" name="Picture 12">
            <a:extLst>
              <a:ext uri="{FF2B5EF4-FFF2-40B4-BE49-F238E27FC236}">
                <a16:creationId xmlns:a16="http://schemas.microsoft.com/office/drawing/2014/main" id="{A65A1D9B-B0AF-DD1E-7C39-21B075975270}"/>
              </a:ext>
            </a:extLst>
          </p:cNvPr>
          <p:cNvPicPr>
            <a:picLocks noChangeAspect="1"/>
          </p:cNvPicPr>
          <p:nvPr/>
        </p:nvPicPr>
        <p:blipFill>
          <a:blip r:embed="rId4"/>
          <a:stretch>
            <a:fillRect/>
          </a:stretch>
        </p:blipFill>
        <p:spPr>
          <a:xfrm>
            <a:off x="1220625" y="2545508"/>
            <a:ext cx="3654751" cy="3205527"/>
          </a:xfrm>
          <a:prstGeom prst="rect">
            <a:avLst/>
          </a:prstGeom>
        </p:spPr>
      </p:pic>
    </p:spTree>
    <p:extLst>
      <p:ext uri="{BB962C8B-B14F-4D97-AF65-F5344CB8AC3E}">
        <p14:creationId xmlns:p14="http://schemas.microsoft.com/office/powerpoint/2010/main" val="2962983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A461E7-1F93-2434-B758-8ACE3C03F42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CC5A750-B5BB-9F3B-8AA9-50E0948603EA}"/>
              </a:ext>
            </a:extLst>
          </p:cNvPr>
          <p:cNvSpPr>
            <a:spLocks noGrp="1"/>
          </p:cNvSpPr>
          <p:nvPr>
            <p:ph idx="1"/>
          </p:nvPr>
        </p:nvSpPr>
        <p:spPr>
          <a:xfrm>
            <a:off x="383200" y="2778760"/>
            <a:ext cx="10968400" cy="4686015"/>
          </a:xfrm>
        </p:spPr>
        <p:txBody>
          <a:bodyPr/>
          <a:lstStyle/>
          <a:p>
            <a:pPr algn="ctr"/>
            <a:r>
              <a:rPr lang="en-US" sz="4000" dirty="0"/>
              <a:t>Questions and Discussion</a:t>
            </a:r>
          </a:p>
          <a:p>
            <a:pPr algn="ctr"/>
            <a:r>
              <a:rPr lang="en-US" sz="4000" dirty="0"/>
              <a:t>Stephen.Read@vdot.virginia.gov</a:t>
            </a:r>
            <a:endParaRPr lang="en-US" dirty="0"/>
          </a:p>
          <a:p>
            <a:endParaRPr lang="en-US" dirty="0"/>
          </a:p>
        </p:txBody>
      </p:sp>
      <p:sp>
        <p:nvSpPr>
          <p:cNvPr id="4" name="Footer Placeholder 3">
            <a:extLst>
              <a:ext uri="{FF2B5EF4-FFF2-40B4-BE49-F238E27FC236}">
                <a16:creationId xmlns:a16="http://schemas.microsoft.com/office/drawing/2014/main" id="{43331423-8E9C-05AA-C205-DF626CC1FA5D}"/>
              </a:ext>
            </a:extLst>
          </p:cNvPr>
          <p:cNvSpPr>
            <a:spLocks noGrp="1"/>
          </p:cNvSpPr>
          <p:nvPr>
            <p:ph type="ftr" sz="quarter" idx="11"/>
          </p:nvPr>
        </p:nvSpPr>
        <p:spPr/>
        <p:txBody>
          <a:bodyPr/>
          <a:lstStyle/>
          <a:p>
            <a:r>
              <a:rPr lang="en-US"/>
              <a:t>Virginia Department of Transportation</a:t>
            </a:r>
          </a:p>
        </p:txBody>
      </p:sp>
      <p:sp>
        <p:nvSpPr>
          <p:cNvPr id="5" name="Slide Number Placeholder 4">
            <a:extLst>
              <a:ext uri="{FF2B5EF4-FFF2-40B4-BE49-F238E27FC236}">
                <a16:creationId xmlns:a16="http://schemas.microsoft.com/office/drawing/2014/main" id="{744C2C89-4C3E-BB9F-5671-82B1076D6539}"/>
              </a:ext>
            </a:extLst>
          </p:cNvPr>
          <p:cNvSpPr>
            <a:spLocks noGrp="1"/>
          </p:cNvSpPr>
          <p:nvPr>
            <p:ph type="sldNum" sz="quarter" idx="10"/>
          </p:nvPr>
        </p:nvSpPr>
        <p:spPr/>
        <p:txBody>
          <a:bodyPr/>
          <a:lstStyle/>
          <a:p>
            <a:fld id="{F1C50022-7F7F-8A41-BE68-AD46EB030B1B}" type="slidenum">
              <a:rPr lang="en-US" smtClean="0"/>
              <a:pPr/>
              <a:t>26</a:t>
            </a:fld>
            <a:endParaRPr lang="en-US"/>
          </a:p>
        </p:txBody>
      </p:sp>
    </p:spTree>
    <p:extLst>
      <p:ext uri="{BB962C8B-B14F-4D97-AF65-F5344CB8AC3E}">
        <p14:creationId xmlns:p14="http://schemas.microsoft.com/office/powerpoint/2010/main" val="1923246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03BCAA-7E12-6FB5-22B1-0DA0F683AFC3}"/>
              </a:ext>
            </a:extLst>
          </p:cNvPr>
          <p:cNvSpPr>
            <a:spLocks noGrp="1"/>
          </p:cNvSpPr>
          <p:nvPr>
            <p:ph type="title"/>
          </p:nvPr>
        </p:nvSpPr>
        <p:spPr/>
        <p:txBody>
          <a:bodyPr/>
          <a:lstStyle/>
          <a:p>
            <a:r>
              <a:rPr lang="en-US" dirty="0"/>
              <a:t>All Traffic Related Fatalities and Serious Injuries in VA</a:t>
            </a:r>
            <a:endParaRPr lang="en-US" dirty="0">
              <a:cs typeface="Arial"/>
            </a:endParaRPr>
          </a:p>
        </p:txBody>
      </p:sp>
      <p:sp>
        <p:nvSpPr>
          <p:cNvPr id="4" name="Footer Placeholder 3">
            <a:extLst>
              <a:ext uri="{FF2B5EF4-FFF2-40B4-BE49-F238E27FC236}">
                <a16:creationId xmlns:a16="http://schemas.microsoft.com/office/drawing/2014/main" id="{69CE1B2B-CC4F-FDB2-4AB8-A576424DE9D7}"/>
              </a:ext>
            </a:extLst>
          </p:cNvPr>
          <p:cNvSpPr>
            <a:spLocks noGrp="1"/>
          </p:cNvSpPr>
          <p:nvPr>
            <p:ph type="ftr" sz="quarter" idx="11"/>
          </p:nvPr>
        </p:nvSpPr>
        <p:spPr/>
        <p:txBody>
          <a:bodyPr/>
          <a:lstStyle/>
          <a:p>
            <a:r>
              <a:rPr lang="en-US"/>
              <a:t>Virginia Department of Transportation</a:t>
            </a:r>
          </a:p>
        </p:txBody>
      </p:sp>
      <p:sp>
        <p:nvSpPr>
          <p:cNvPr id="5" name="Slide Number Placeholder 4">
            <a:extLst>
              <a:ext uri="{FF2B5EF4-FFF2-40B4-BE49-F238E27FC236}">
                <a16:creationId xmlns:a16="http://schemas.microsoft.com/office/drawing/2014/main" id="{341BC493-44F5-EA02-B679-D2D0ED58CC4D}"/>
              </a:ext>
            </a:extLst>
          </p:cNvPr>
          <p:cNvSpPr>
            <a:spLocks noGrp="1"/>
          </p:cNvSpPr>
          <p:nvPr>
            <p:ph type="sldNum" sz="quarter" idx="10"/>
          </p:nvPr>
        </p:nvSpPr>
        <p:spPr/>
        <p:txBody>
          <a:bodyPr/>
          <a:lstStyle/>
          <a:p>
            <a:fld id="{F1C50022-7F7F-8A41-BE68-AD46EB030B1B}" type="slidenum">
              <a:rPr lang="en-US" smtClean="0"/>
              <a:pPr/>
              <a:t>2</a:t>
            </a:fld>
            <a:endParaRPr lang="en-US"/>
          </a:p>
        </p:txBody>
      </p:sp>
      <p:graphicFrame>
        <p:nvGraphicFramePr>
          <p:cNvPr id="6" name="Content Placeholder 8">
            <a:extLst>
              <a:ext uri="{FF2B5EF4-FFF2-40B4-BE49-F238E27FC236}">
                <a16:creationId xmlns:a16="http://schemas.microsoft.com/office/drawing/2014/main" id="{1A0264DB-E1BC-9059-0AEB-FFD411294EEA}"/>
              </a:ext>
            </a:extLst>
          </p:cNvPr>
          <p:cNvGraphicFramePr>
            <a:graphicFrameLocks noGrp="1"/>
          </p:cNvGraphicFramePr>
          <p:nvPr>
            <p:ph idx="1"/>
            <p:extLst>
              <p:ext uri="{D42A27DB-BD31-4B8C-83A1-F6EECF244321}">
                <p14:modId xmlns:p14="http://schemas.microsoft.com/office/powerpoint/2010/main" val="220755178"/>
              </p:ext>
            </p:extLst>
          </p:nvPr>
        </p:nvGraphicFramePr>
        <p:xfrm>
          <a:off x="381001" y="1273175"/>
          <a:ext cx="11201400" cy="46863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36392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339126F7-951B-7D07-3B51-71F6A767C918}"/>
              </a:ext>
            </a:extLst>
          </p:cNvPr>
          <p:cNvSpPr>
            <a:spLocks noGrp="1"/>
          </p:cNvSpPr>
          <p:nvPr>
            <p:ph type="ftr" sz="quarter" idx="11"/>
          </p:nvPr>
        </p:nvSpPr>
        <p:spPr/>
        <p:txBody>
          <a:bodyPr/>
          <a:lstStyle/>
          <a:p>
            <a:r>
              <a:rPr lang="en-US"/>
              <a:t>Virginia Department of Transportation</a:t>
            </a:r>
          </a:p>
        </p:txBody>
      </p:sp>
      <p:sp>
        <p:nvSpPr>
          <p:cNvPr id="5" name="Slide Number Placeholder 4">
            <a:extLst>
              <a:ext uri="{FF2B5EF4-FFF2-40B4-BE49-F238E27FC236}">
                <a16:creationId xmlns:a16="http://schemas.microsoft.com/office/drawing/2014/main" id="{DC7921FA-54E7-FA05-38EE-6C0A2B89E98A}"/>
              </a:ext>
            </a:extLst>
          </p:cNvPr>
          <p:cNvSpPr>
            <a:spLocks noGrp="1"/>
          </p:cNvSpPr>
          <p:nvPr>
            <p:ph type="sldNum" sz="quarter" idx="10"/>
          </p:nvPr>
        </p:nvSpPr>
        <p:spPr/>
        <p:txBody>
          <a:bodyPr/>
          <a:lstStyle/>
          <a:p>
            <a:fld id="{F1C50022-7F7F-8A41-BE68-AD46EB030B1B}" type="slidenum">
              <a:rPr lang="en-US" smtClean="0"/>
              <a:pPr/>
              <a:t>3</a:t>
            </a:fld>
            <a:endParaRPr lang="en-US"/>
          </a:p>
        </p:txBody>
      </p:sp>
      <p:sp>
        <p:nvSpPr>
          <p:cNvPr id="6" name="Title 3">
            <a:extLst>
              <a:ext uri="{FF2B5EF4-FFF2-40B4-BE49-F238E27FC236}">
                <a16:creationId xmlns:a16="http://schemas.microsoft.com/office/drawing/2014/main" id="{E27ED922-EEB1-D33E-035D-D2CD5A80AA66}"/>
              </a:ext>
            </a:extLst>
          </p:cNvPr>
          <p:cNvSpPr>
            <a:spLocks noGrp="1"/>
          </p:cNvSpPr>
          <p:nvPr>
            <p:ph type="title"/>
          </p:nvPr>
        </p:nvSpPr>
        <p:spPr>
          <a:xfrm>
            <a:off x="0" y="0"/>
            <a:ext cx="12192000" cy="919163"/>
          </a:xfrm>
        </p:spPr>
        <p:txBody>
          <a:bodyPr/>
          <a:lstStyle/>
          <a:p>
            <a:r>
              <a:rPr lang="en-US"/>
              <a:t>Strategic Highway Safety Plan:</a:t>
            </a:r>
            <a:br>
              <a:rPr lang="en-US"/>
            </a:br>
            <a:r>
              <a:rPr lang="en-US"/>
              <a:t>Actions to Improve Safety  </a:t>
            </a:r>
          </a:p>
        </p:txBody>
      </p:sp>
      <p:pic>
        <p:nvPicPr>
          <p:cNvPr id="7" name="Content Placeholder 6">
            <a:extLst>
              <a:ext uri="{FF2B5EF4-FFF2-40B4-BE49-F238E27FC236}">
                <a16:creationId xmlns:a16="http://schemas.microsoft.com/office/drawing/2014/main" id="{A562A1FA-6E29-65FA-A70F-C15BDFBD6B34}"/>
              </a:ext>
            </a:extLst>
          </p:cNvPr>
          <p:cNvPicPr>
            <a:picLocks noGrp="1" noChangeAspect="1"/>
          </p:cNvPicPr>
          <p:nvPr>
            <p:ph idx="1"/>
          </p:nvPr>
        </p:nvPicPr>
        <p:blipFill>
          <a:blip r:embed="rId2"/>
          <a:stretch>
            <a:fillRect/>
          </a:stretch>
        </p:blipFill>
        <p:spPr>
          <a:xfrm>
            <a:off x="8149119" y="1219200"/>
            <a:ext cx="3593885" cy="4686300"/>
          </a:xfrm>
          <a:prstGeom prst="rect">
            <a:avLst/>
          </a:prstGeom>
        </p:spPr>
      </p:pic>
      <p:sp>
        <p:nvSpPr>
          <p:cNvPr id="8" name="Content Placeholder 1">
            <a:extLst>
              <a:ext uri="{FF2B5EF4-FFF2-40B4-BE49-F238E27FC236}">
                <a16:creationId xmlns:a16="http://schemas.microsoft.com/office/drawing/2014/main" id="{EA0C13C3-7757-701F-7735-CC8A5C3D0903}"/>
              </a:ext>
            </a:extLst>
          </p:cNvPr>
          <p:cNvSpPr txBox="1">
            <a:spLocks/>
          </p:cNvSpPr>
          <p:nvPr/>
        </p:nvSpPr>
        <p:spPr bwMode="auto">
          <a:xfrm>
            <a:off x="728181" y="1370014"/>
            <a:ext cx="6629401" cy="4686015"/>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42900" indent="-342900" algn="l" rtl="0" eaLnBrk="1" fontAlgn="base" hangingPunct="1">
              <a:spcBef>
                <a:spcPct val="20000"/>
              </a:spcBef>
              <a:spcAft>
                <a:spcPct val="0"/>
              </a:spcAft>
              <a:defRPr sz="3000" b="1">
                <a:solidFill>
                  <a:srgbClr val="0E3793"/>
                </a:solidFill>
                <a:latin typeface="+mn-lt"/>
                <a:ea typeface="+mn-ea"/>
                <a:cs typeface="+mn-cs"/>
              </a:defRPr>
            </a:lvl1pPr>
            <a:lvl2pPr marL="742950" indent="-285750" algn="l" rtl="0" eaLnBrk="1" fontAlgn="base" hangingPunct="1">
              <a:spcBef>
                <a:spcPct val="20000"/>
              </a:spcBef>
              <a:spcAft>
                <a:spcPct val="0"/>
              </a:spcAft>
              <a:defRPr sz="3000" b="1">
                <a:solidFill>
                  <a:srgbClr val="0E3793"/>
                </a:solidFill>
                <a:latin typeface="+mn-lt"/>
                <a:ea typeface="+mn-ea"/>
              </a:defRPr>
            </a:lvl2pPr>
            <a:lvl3pPr marL="1143000" indent="-228600" algn="l" rtl="0" eaLnBrk="1" fontAlgn="base" hangingPunct="1">
              <a:spcBef>
                <a:spcPct val="20000"/>
              </a:spcBef>
              <a:spcAft>
                <a:spcPct val="0"/>
              </a:spcAft>
              <a:buFont typeface="Arial" panose="020B0604020202020204" pitchFamily="34" charset="0"/>
              <a:buChar char="•"/>
              <a:defRPr sz="3000">
                <a:solidFill>
                  <a:srgbClr val="0E3793"/>
                </a:solidFill>
                <a:latin typeface="+mn-lt"/>
                <a:ea typeface="+mn-ea"/>
              </a:defRPr>
            </a:lvl3pPr>
            <a:lvl4pPr marL="1600200" indent="-228600" algn="l" rtl="0" eaLnBrk="1" fontAlgn="base" hangingPunct="1">
              <a:spcBef>
                <a:spcPct val="20000"/>
              </a:spcBef>
              <a:spcAft>
                <a:spcPct val="0"/>
              </a:spcAft>
              <a:buFont typeface="Arial" panose="020B0604020202020204" pitchFamily="34" charset="0"/>
              <a:buChar char="•"/>
              <a:defRPr sz="3000">
                <a:solidFill>
                  <a:srgbClr val="0E3793"/>
                </a:solidFill>
                <a:latin typeface="+mn-lt"/>
                <a:ea typeface="+mn-ea"/>
              </a:defRPr>
            </a:lvl4pPr>
            <a:lvl5pPr marL="2057400" indent="-228600" algn="l" rtl="0" eaLnBrk="1" fontAlgn="base" hangingPunct="1">
              <a:spcBef>
                <a:spcPct val="20000"/>
              </a:spcBef>
              <a:spcAft>
                <a:spcPct val="0"/>
              </a:spcAft>
              <a:buFont typeface="Arial" panose="020B0604020202020204" pitchFamily="34" charset="0"/>
              <a:buChar char="•"/>
              <a:defRPr sz="3000">
                <a:solidFill>
                  <a:srgbClr val="0E3793"/>
                </a:solidFill>
                <a:latin typeface="+mn-lt"/>
                <a:ea typeface="+mn-ea"/>
              </a:defRPr>
            </a:lvl5pPr>
            <a:lvl6pPr marL="2514600" indent="-228600" algn="l" rtl="0" eaLnBrk="1" fontAlgn="base" hangingPunct="1">
              <a:spcBef>
                <a:spcPct val="20000"/>
              </a:spcBef>
              <a:spcAft>
                <a:spcPct val="0"/>
              </a:spcAft>
              <a:buChar char="»"/>
              <a:defRPr sz="1400">
                <a:solidFill>
                  <a:srgbClr val="00408D"/>
                </a:solidFill>
                <a:latin typeface="+mn-lt"/>
                <a:ea typeface="+mn-ea"/>
              </a:defRPr>
            </a:lvl6pPr>
            <a:lvl7pPr marL="2971800" indent="-228600" algn="l" rtl="0" eaLnBrk="1" fontAlgn="base" hangingPunct="1">
              <a:spcBef>
                <a:spcPct val="20000"/>
              </a:spcBef>
              <a:spcAft>
                <a:spcPct val="0"/>
              </a:spcAft>
              <a:buChar char="»"/>
              <a:defRPr sz="1400">
                <a:solidFill>
                  <a:srgbClr val="00408D"/>
                </a:solidFill>
                <a:latin typeface="+mn-lt"/>
                <a:ea typeface="+mn-ea"/>
              </a:defRPr>
            </a:lvl7pPr>
            <a:lvl8pPr marL="3429000" indent="-228600" algn="l" rtl="0" eaLnBrk="1" fontAlgn="base" hangingPunct="1">
              <a:spcBef>
                <a:spcPct val="20000"/>
              </a:spcBef>
              <a:spcAft>
                <a:spcPct val="0"/>
              </a:spcAft>
              <a:buChar char="»"/>
              <a:defRPr sz="1400">
                <a:solidFill>
                  <a:srgbClr val="00408D"/>
                </a:solidFill>
                <a:latin typeface="+mn-lt"/>
                <a:ea typeface="+mn-ea"/>
              </a:defRPr>
            </a:lvl8pPr>
            <a:lvl9pPr marL="3886200" indent="-228600" algn="l" rtl="0" eaLnBrk="1" fontAlgn="base" hangingPunct="1">
              <a:spcBef>
                <a:spcPct val="20000"/>
              </a:spcBef>
              <a:spcAft>
                <a:spcPct val="0"/>
              </a:spcAft>
              <a:buChar char="»"/>
              <a:defRPr sz="1400">
                <a:solidFill>
                  <a:srgbClr val="00408D"/>
                </a:solidFill>
                <a:latin typeface="+mn-lt"/>
                <a:ea typeface="+mn-ea"/>
              </a:defRPr>
            </a:lvl9pPr>
          </a:lstStyle>
          <a:p>
            <a:pPr>
              <a:lnSpc>
                <a:spcPct val="110000"/>
              </a:lnSpc>
            </a:pPr>
            <a:r>
              <a:rPr lang="en-US" sz="2400" kern="0"/>
              <a:t>Vision:</a:t>
            </a:r>
          </a:p>
          <a:p>
            <a:pPr lvl="1"/>
            <a:r>
              <a:rPr lang="en-US" sz="2400" kern="0"/>
              <a:t>Virginia’s vision is towards zero deaths and serious injuries from motor vehicle crashes so that all roadway users arrive safely at their destination.</a:t>
            </a:r>
          </a:p>
          <a:p>
            <a:r>
              <a:rPr lang="en-US" sz="2400" kern="0"/>
              <a:t>Mission:</a:t>
            </a:r>
            <a:endParaRPr lang="en-US" sz="2400" kern="0">
              <a:cs typeface="Arial"/>
            </a:endParaRPr>
          </a:p>
          <a:p>
            <a:pPr lvl="1"/>
            <a:r>
              <a:rPr lang="en-US" sz="2400" kern="0"/>
              <a:t>To fulfill the Vision through Safe System </a:t>
            </a:r>
            <a:endParaRPr lang="en-US" sz="2400" kern="0">
              <a:cs typeface="Arial"/>
            </a:endParaRPr>
          </a:p>
          <a:p>
            <a:pPr marL="914400" lvl="2" indent="0">
              <a:buFont typeface="Arial" panose="020B0604020202020204" pitchFamily="34" charset="0"/>
              <a:buNone/>
            </a:pPr>
            <a:r>
              <a:rPr lang="en-US" sz="1800" kern="0"/>
              <a:t>Collaboration with four </a:t>
            </a:r>
            <a:r>
              <a:rPr lang="en-US" sz="1800" b="1" kern="0"/>
              <a:t>E</a:t>
            </a:r>
            <a:r>
              <a:rPr lang="en-US" sz="1800" kern="0"/>
              <a:t>s of roadway safety – </a:t>
            </a:r>
            <a:r>
              <a:rPr lang="en-US" sz="1800" b="1" kern="0"/>
              <a:t>E</a:t>
            </a:r>
            <a:r>
              <a:rPr lang="en-US" sz="1800" kern="0"/>
              <a:t>ducation, </a:t>
            </a:r>
            <a:r>
              <a:rPr lang="en-US" sz="1800" b="1" kern="0"/>
              <a:t>E</a:t>
            </a:r>
            <a:r>
              <a:rPr lang="en-US" sz="1800" kern="0"/>
              <a:t>nforcement, </a:t>
            </a:r>
            <a:r>
              <a:rPr lang="en-US" sz="1800" b="1" kern="0"/>
              <a:t>E</a:t>
            </a:r>
            <a:r>
              <a:rPr lang="en-US" sz="1800" kern="0"/>
              <a:t>ngineering, and </a:t>
            </a:r>
            <a:r>
              <a:rPr lang="en-US" sz="1800" b="1" kern="0"/>
              <a:t>E</a:t>
            </a:r>
            <a:r>
              <a:rPr lang="en-US" sz="1800" kern="0"/>
              <a:t>mergency response &amp; medical services to achieve safe travel for a fifth </a:t>
            </a:r>
            <a:r>
              <a:rPr lang="en-US" sz="1800" b="1" kern="0"/>
              <a:t>E</a:t>
            </a:r>
            <a:r>
              <a:rPr lang="en-US" sz="1800" kern="0"/>
              <a:t> – Everyone.</a:t>
            </a:r>
            <a:endParaRPr lang="en-US" sz="1800" kern="0">
              <a:cs typeface="Arial"/>
            </a:endParaRPr>
          </a:p>
          <a:p>
            <a:pPr lvl="1"/>
            <a:endParaRPr lang="en-US" kern="0">
              <a:cs typeface="Arial"/>
            </a:endParaRPr>
          </a:p>
          <a:p>
            <a:endParaRPr lang="en-US" kern="0"/>
          </a:p>
        </p:txBody>
      </p:sp>
      <p:sp>
        <p:nvSpPr>
          <p:cNvPr id="9" name="TextBox 8">
            <a:extLst>
              <a:ext uri="{FF2B5EF4-FFF2-40B4-BE49-F238E27FC236}">
                <a16:creationId xmlns:a16="http://schemas.microsoft.com/office/drawing/2014/main" id="{8F70BF38-BDB8-8846-DCF4-0238F9AF3A11}"/>
              </a:ext>
            </a:extLst>
          </p:cNvPr>
          <p:cNvSpPr txBox="1"/>
          <p:nvPr/>
        </p:nvSpPr>
        <p:spPr>
          <a:xfrm>
            <a:off x="2160260" y="5638800"/>
            <a:ext cx="391257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400">
                <a:ea typeface="+mn-lt"/>
                <a:cs typeface="+mn-lt"/>
                <a:hlinkClick r:id="rId3"/>
              </a:rPr>
              <a:t>https://bit.ly/VA2026SHSP</a:t>
            </a:r>
            <a:endParaRPr lang="en-US" sz="2400"/>
          </a:p>
        </p:txBody>
      </p:sp>
    </p:spTree>
    <p:extLst>
      <p:ext uri="{BB962C8B-B14F-4D97-AF65-F5344CB8AC3E}">
        <p14:creationId xmlns:p14="http://schemas.microsoft.com/office/powerpoint/2010/main" val="2611092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6BEEDFE8-BB80-2301-0850-8B46F02BA5DA}"/>
              </a:ext>
            </a:extLst>
          </p:cNvPr>
          <p:cNvSpPr>
            <a:spLocks noGrp="1"/>
          </p:cNvSpPr>
          <p:nvPr>
            <p:ph type="ftr" sz="quarter" idx="11"/>
          </p:nvPr>
        </p:nvSpPr>
        <p:spPr/>
        <p:txBody>
          <a:bodyPr/>
          <a:lstStyle/>
          <a:p>
            <a:r>
              <a:rPr lang="en-US"/>
              <a:t>Virginia Department of Transportation</a:t>
            </a:r>
          </a:p>
        </p:txBody>
      </p:sp>
      <p:sp>
        <p:nvSpPr>
          <p:cNvPr id="5" name="Slide Number Placeholder 4">
            <a:extLst>
              <a:ext uri="{FF2B5EF4-FFF2-40B4-BE49-F238E27FC236}">
                <a16:creationId xmlns:a16="http://schemas.microsoft.com/office/drawing/2014/main" id="{E67C97F7-E290-DD45-6C36-49B2F6EB7ADE}"/>
              </a:ext>
            </a:extLst>
          </p:cNvPr>
          <p:cNvSpPr>
            <a:spLocks noGrp="1"/>
          </p:cNvSpPr>
          <p:nvPr>
            <p:ph type="sldNum" sz="quarter" idx="10"/>
          </p:nvPr>
        </p:nvSpPr>
        <p:spPr/>
        <p:txBody>
          <a:bodyPr/>
          <a:lstStyle/>
          <a:p>
            <a:fld id="{F1C50022-7F7F-8A41-BE68-AD46EB030B1B}" type="slidenum">
              <a:rPr lang="en-US" smtClean="0"/>
              <a:pPr/>
              <a:t>4</a:t>
            </a:fld>
            <a:endParaRPr lang="en-US"/>
          </a:p>
        </p:txBody>
      </p:sp>
      <p:sp>
        <p:nvSpPr>
          <p:cNvPr id="6" name="Title 1">
            <a:extLst>
              <a:ext uri="{FF2B5EF4-FFF2-40B4-BE49-F238E27FC236}">
                <a16:creationId xmlns:a16="http://schemas.microsoft.com/office/drawing/2014/main" id="{BB4301CC-40F3-C026-4386-E4E7E086712B}"/>
              </a:ext>
            </a:extLst>
          </p:cNvPr>
          <p:cNvSpPr>
            <a:spLocks noGrp="1"/>
          </p:cNvSpPr>
          <p:nvPr>
            <p:ph type="title"/>
          </p:nvPr>
        </p:nvSpPr>
        <p:spPr>
          <a:xfrm>
            <a:off x="0" y="0"/>
            <a:ext cx="12192000" cy="919163"/>
          </a:xfrm>
        </p:spPr>
        <p:txBody>
          <a:bodyPr/>
          <a:lstStyle/>
          <a:p>
            <a:r>
              <a:rPr lang="en-US"/>
              <a:t>Strategic Highway Safety Plan (SHSP) Emphasis Areas</a:t>
            </a:r>
          </a:p>
        </p:txBody>
      </p:sp>
      <p:pic>
        <p:nvPicPr>
          <p:cNvPr id="7" name="Content Placeholder 4">
            <a:extLst>
              <a:ext uri="{FF2B5EF4-FFF2-40B4-BE49-F238E27FC236}">
                <a16:creationId xmlns:a16="http://schemas.microsoft.com/office/drawing/2014/main" id="{8ADD640A-B374-0F6F-FA0A-284B51CA1DB5}"/>
              </a:ext>
            </a:extLst>
          </p:cNvPr>
          <p:cNvPicPr>
            <a:picLocks noChangeAspect="1"/>
          </p:cNvPicPr>
          <p:nvPr/>
        </p:nvPicPr>
        <p:blipFill rotWithShape="1">
          <a:blip r:embed="rId3"/>
          <a:srcRect t="792" b="69551"/>
          <a:stretch/>
        </p:blipFill>
        <p:spPr bwMode="auto">
          <a:xfrm>
            <a:off x="2819400" y="1027113"/>
            <a:ext cx="6400800" cy="2205939"/>
          </a:xfrm>
          <a:prstGeom prst="rect">
            <a:avLst/>
          </a:prstGeom>
          <a:noFill/>
          <a:ln w="9525">
            <a:noFill/>
            <a:miter lim="800000"/>
            <a:headEnd/>
            <a:tailEnd/>
          </a:ln>
        </p:spPr>
      </p:pic>
      <p:grpSp>
        <p:nvGrpSpPr>
          <p:cNvPr id="8" name="Group 7">
            <a:extLst>
              <a:ext uri="{FF2B5EF4-FFF2-40B4-BE49-F238E27FC236}">
                <a16:creationId xmlns:a16="http://schemas.microsoft.com/office/drawing/2014/main" id="{5341C12E-55D6-700F-A0CB-181CF9182ACF}"/>
              </a:ext>
            </a:extLst>
          </p:cNvPr>
          <p:cNvGrpSpPr/>
          <p:nvPr/>
        </p:nvGrpSpPr>
        <p:grpSpPr>
          <a:xfrm>
            <a:off x="467037" y="3261556"/>
            <a:ext cx="11257927" cy="2374102"/>
            <a:chOff x="247650" y="3261556"/>
            <a:chExt cx="11257927" cy="2374102"/>
          </a:xfrm>
        </p:grpSpPr>
        <p:pic>
          <p:nvPicPr>
            <p:cNvPr id="9" name="Content Placeholder 4">
              <a:extLst>
                <a:ext uri="{FF2B5EF4-FFF2-40B4-BE49-F238E27FC236}">
                  <a16:creationId xmlns:a16="http://schemas.microsoft.com/office/drawing/2014/main" id="{11892073-232D-800A-A6B1-2FE29F3D1C00}"/>
                </a:ext>
              </a:extLst>
            </p:cNvPr>
            <p:cNvPicPr>
              <a:picLocks noChangeAspect="1"/>
            </p:cNvPicPr>
            <p:nvPr/>
          </p:nvPicPr>
          <p:blipFill rotWithShape="1">
            <a:blip r:embed="rId3"/>
            <a:srcRect l="1958" t="31440" b="36642"/>
            <a:stretch/>
          </p:blipFill>
          <p:spPr>
            <a:xfrm>
              <a:off x="247650" y="3261556"/>
              <a:ext cx="6275464" cy="2374102"/>
            </a:xfrm>
            <a:prstGeom prst="rect">
              <a:avLst/>
            </a:prstGeom>
          </p:spPr>
        </p:pic>
        <p:pic>
          <p:nvPicPr>
            <p:cNvPr id="10" name="Content Placeholder 4">
              <a:extLst>
                <a:ext uri="{FF2B5EF4-FFF2-40B4-BE49-F238E27FC236}">
                  <a16:creationId xmlns:a16="http://schemas.microsoft.com/office/drawing/2014/main" id="{ED1DB445-6695-76A3-D87A-E5E0E94D6B63}"/>
                </a:ext>
              </a:extLst>
            </p:cNvPr>
            <p:cNvPicPr>
              <a:picLocks noChangeAspect="1"/>
            </p:cNvPicPr>
            <p:nvPr/>
          </p:nvPicPr>
          <p:blipFill rotWithShape="1">
            <a:blip r:embed="rId3"/>
            <a:srcRect l="9838" t="63358" r="10991" b="9511"/>
            <a:stretch/>
          </p:blipFill>
          <p:spPr>
            <a:xfrm>
              <a:off x="6437948" y="3297232"/>
              <a:ext cx="5067629" cy="2018103"/>
            </a:xfrm>
            <a:prstGeom prst="rect">
              <a:avLst/>
            </a:prstGeom>
          </p:spPr>
        </p:pic>
      </p:grpSp>
      <p:pic>
        <p:nvPicPr>
          <p:cNvPr id="11" name="Content Placeholder 4">
            <a:extLst>
              <a:ext uri="{FF2B5EF4-FFF2-40B4-BE49-F238E27FC236}">
                <a16:creationId xmlns:a16="http://schemas.microsoft.com/office/drawing/2014/main" id="{64FEBA7E-1A81-DC7B-9AFA-4A849198AE43}"/>
              </a:ext>
            </a:extLst>
          </p:cNvPr>
          <p:cNvPicPr>
            <a:picLocks noChangeAspect="1"/>
          </p:cNvPicPr>
          <p:nvPr/>
        </p:nvPicPr>
        <p:blipFill rotWithShape="1">
          <a:blip r:embed="rId3"/>
          <a:srcRect l="12954" t="90496" r="13247" b="1080"/>
          <a:stretch/>
        </p:blipFill>
        <p:spPr>
          <a:xfrm>
            <a:off x="2794413" y="5467495"/>
            <a:ext cx="6422292" cy="851851"/>
          </a:xfrm>
          <a:prstGeom prst="rect">
            <a:avLst/>
          </a:prstGeom>
        </p:spPr>
      </p:pic>
      <p:sp>
        <p:nvSpPr>
          <p:cNvPr id="2" name="Oval 1">
            <a:extLst>
              <a:ext uri="{FF2B5EF4-FFF2-40B4-BE49-F238E27FC236}">
                <a16:creationId xmlns:a16="http://schemas.microsoft.com/office/drawing/2014/main" id="{73FBA855-74A6-C7EB-5828-619A0A3F9279}"/>
              </a:ext>
            </a:extLst>
          </p:cNvPr>
          <p:cNvSpPr/>
          <p:nvPr/>
        </p:nvSpPr>
        <p:spPr bwMode="auto">
          <a:xfrm>
            <a:off x="2875529" y="1962559"/>
            <a:ext cx="1359528" cy="1336895"/>
          </a:xfrm>
          <a:prstGeom prst="ellipse">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p:txBody>
      </p:sp>
    </p:spTree>
    <p:extLst>
      <p:ext uri="{BB962C8B-B14F-4D97-AF65-F5344CB8AC3E}">
        <p14:creationId xmlns:p14="http://schemas.microsoft.com/office/powerpoint/2010/main" val="3551285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E5B62D9-7FB6-83A2-DDB9-E914C81C8D3F}"/>
              </a:ext>
            </a:extLst>
          </p:cNvPr>
          <p:cNvSpPr>
            <a:spLocks noGrp="1"/>
          </p:cNvSpPr>
          <p:nvPr>
            <p:ph type="ftr" sz="quarter" idx="11"/>
          </p:nvPr>
        </p:nvSpPr>
        <p:spPr/>
        <p:txBody>
          <a:bodyPr/>
          <a:lstStyle/>
          <a:p>
            <a:r>
              <a:rPr lang="en-US"/>
              <a:t>Virginia Department of Transportation</a:t>
            </a:r>
            <a:endParaRPr lang="en-US" dirty="0"/>
          </a:p>
        </p:txBody>
      </p:sp>
      <p:sp>
        <p:nvSpPr>
          <p:cNvPr id="4" name="Slide Number Placeholder 3">
            <a:extLst>
              <a:ext uri="{FF2B5EF4-FFF2-40B4-BE49-F238E27FC236}">
                <a16:creationId xmlns:a16="http://schemas.microsoft.com/office/drawing/2014/main" id="{50A9F7DA-FF6B-74D9-E9C9-DB5E27C3B11D}"/>
              </a:ext>
            </a:extLst>
          </p:cNvPr>
          <p:cNvSpPr>
            <a:spLocks noGrp="1"/>
          </p:cNvSpPr>
          <p:nvPr>
            <p:ph type="sldNum" sz="quarter" idx="10"/>
          </p:nvPr>
        </p:nvSpPr>
        <p:spPr/>
        <p:txBody>
          <a:bodyPr/>
          <a:lstStyle/>
          <a:p>
            <a:fld id="{F1C50022-7F7F-8A41-BE68-AD46EB030B1B}" type="slidenum">
              <a:rPr lang="en-US" smtClean="0"/>
              <a:pPr/>
              <a:t>5</a:t>
            </a:fld>
            <a:endParaRPr lang="en-US"/>
          </a:p>
        </p:txBody>
      </p:sp>
      <p:sp>
        <p:nvSpPr>
          <p:cNvPr id="5" name="Title 4">
            <a:extLst>
              <a:ext uri="{FF2B5EF4-FFF2-40B4-BE49-F238E27FC236}">
                <a16:creationId xmlns:a16="http://schemas.microsoft.com/office/drawing/2014/main" id="{99A4D2F9-E270-7F9A-7361-1DF695AF0A3B}"/>
              </a:ext>
            </a:extLst>
          </p:cNvPr>
          <p:cNvSpPr>
            <a:spLocks noGrp="1"/>
          </p:cNvSpPr>
          <p:nvPr>
            <p:ph type="title"/>
          </p:nvPr>
        </p:nvSpPr>
        <p:spPr/>
        <p:txBody>
          <a:bodyPr/>
          <a:lstStyle/>
          <a:p>
            <a:r>
              <a:rPr lang="en-US" dirty="0"/>
              <a:t>2018-2022 Traffic Fatalities by SHSP Emphasis Area</a:t>
            </a:r>
          </a:p>
        </p:txBody>
      </p:sp>
      <p:graphicFrame>
        <p:nvGraphicFramePr>
          <p:cNvPr id="8" name="Content Placeholder 8">
            <a:extLst>
              <a:ext uri="{FF2B5EF4-FFF2-40B4-BE49-F238E27FC236}">
                <a16:creationId xmlns:a16="http://schemas.microsoft.com/office/drawing/2014/main" id="{88995CB5-DEB5-5E2A-1CB7-FFD0F9B301DB}"/>
              </a:ext>
            </a:extLst>
          </p:cNvPr>
          <p:cNvGraphicFramePr>
            <a:graphicFrameLocks noGrp="1"/>
          </p:cNvGraphicFramePr>
          <p:nvPr>
            <p:ph idx="1"/>
            <p:extLst>
              <p:ext uri="{D42A27DB-BD31-4B8C-83A1-F6EECF244321}">
                <p14:modId xmlns:p14="http://schemas.microsoft.com/office/powerpoint/2010/main" val="582550337"/>
              </p:ext>
            </p:extLst>
          </p:nvPr>
        </p:nvGraphicFramePr>
        <p:xfrm>
          <a:off x="348456" y="963611"/>
          <a:ext cx="11495087" cy="5470525"/>
        </p:xfrm>
        <a:graphic>
          <a:graphicData uri="http://schemas.openxmlformats.org/drawingml/2006/chart">
            <c:chart xmlns:c="http://schemas.openxmlformats.org/drawingml/2006/chart" xmlns:r="http://schemas.openxmlformats.org/officeDocument/2006/relationships" r:id="rId2"/>
          </a:graphicData>
        </a:graphic>
      </p:graphicFrame>
      <p:sp>
        <p:nvSpPr>
          <p:cNvPr id="2" name="Oval 1">
            <a:extLst>
              <a:ext uri="{FF2B5EF4-FFF2-40B4-BE49-F238E27FC236}">
                <a16:creationId xmlns:a16="http://schemas.microsoft.com/office/drawing/2014/main" id="{48F68181-9953-F081-8CAB-4AAB6F223206}"/>
              </a:ext>
            </a:extLst>
          </p:cNvPr>
          <p:cNvSpPr/>
          <p:nvPr/>
        </p:nvSpPr>
        <p:spPr bwMode="auto">
          <a:xfrm>
            <a:off x="2846439" y="4159045"/>
            <a:ext cx="324464" cy="425450"/>
          </a:xfrm>
          <a:prstGeom prst="ellipse">
            <a:avLst/>
          </a:prstGeom>
          <a:noFill/>
          <a:ln w="2857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p:txBody>
      </p:sp>
    </p:spTree>
    <p:extLst>
      <p:ext uri="{BB962C8B-B14F-4D97-AF65-F5344CB8AC3E}">
        <p14:creationId xmlns:p14="http://schemas.microsoft.com/office/powerpoint/2010/main" val="642356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80ED9D-7C2B-0DCA-501F-66F8C72CFB0E}"/>
              </a:ext>
            </a:extLst>
          </p:cNvPr>
          <p:cNvSpPr>
            <a:spLocks noGrp="1"/>
          </p:cNvSpPr>
          <p:nvPr>
            <p:ph type="title"/>
          </p:nvPr>
        </p:nvSpPr>
        <p:spPr/>
        <p:txBody>
          <a:bodyPr/>
          <a:lstStyle/>
          <a:p>
            <a:r>
              <a:rPr lang="en-US" dirty="0"/>
              <a:t>Vulnerable Road Users</a:t>
            </a:r>
          </a:p>
        </p:txBody>
      </p:sp>
      <p:sp>
        <p:nvSpPr>
          <p:cNvPr id="4" name="Footer Placeholder 3">
            <a:extLst>
              <a:ext uri="{FF2B5EF4-FFF2-40B4-BE49-F238E27FC236}">
                <a16:creationId xmlns:a16="http://schemas.microsoft.com/office/drawing/2014/main" id="{704AD3C5-0541-F75B-277A-98479C93920A}"/>
              </a:ext>
            </a:extLst>
          </p:cNvPr>
          <p:cNvSpPr>
            <a:spLocks noGrp="1"/>
          </p:cNvSpPr>
          <p:nvPr>
            <p:ph type="ftr" sz="quarter" idx="11"/>
          </p:nvPr>
        </p:nvSpPr>
        <p:spPr/>
        <p:txBody>
          <a:bodyPr/>
          <a:lstStyle/>
          <a:p>
            <a:r>
              <a:rPr lang="en-US"/>
              <a:t>Virginia Department of Transportation</a:t>
            </a:r>
          </a:p>
        </p:txBody>
      </p:sp>
      <p:sp>
        <p:nvSpPr>
          <p:cNvPr id="5" name="Slide Number Placeholder 4">
            <a:extLst>
              <a:ext uri="{FF2B5EF4-FFF2-40B4-BE49-F238E27FC236}">
                <a16:creationId xmlns:a16="http://schemas.microsoft.com/office/drawing/2014/main" id="{4289E2E2-3E06-5AF5-B857-C54BC6600EDE}"/>
              </a:ext>
            </a:extLst>
          </p:cNvPr>
          <p:cNvSpPr>
            <a:spLocks noGrp="1"/>
          </p:cNvSpPr>
          <p:nvPr>
            <p:ph type="sldNum" sz="quarter" idx="10"/>
          </p:nvPr>
        </p:nvSpPr>
        <p:spPr/>
        <p:txBody>
          <a:bodyPr/>
          <a:lstStyle/>
          <a:p>
            <a:fld id="{F1C50022-7F7F-8A41-BE68-AD46EB030B1B}" type="slidenum">
              <a:rPr lang="en-US" smtClean="0"/>
              <a:pPr/>
              <a:t>6</a:t>
            </a:fld>
            <a:endParaRPr lang="en-US"/>
          </a:p>
        </p:txBody>
      </p:sp>
      <p:sp>
        <p:nvSpPr>
          <p:cNvPr id="6" name="Content Placeholder 1">
            <a:extLst>
              <a:ext uri="{FF2B5EF4-FFF2-40B4-BE49-F238E27FC236}">
                <a16:creationId xmlns:a16="http://schemas.microsoft.com/office/drawing/2014/main" id="{7536A033-7B28-4406-89B5-10004C086662}"/>
              </a:ext>
            </a:extLst>
          </p:cNvPr>
          <p:cNvSpPr>
            <a:spLocks noGrp="1"/>
          </p:cNvSpPr>
          <p:nvPr>
            <p:ph idx="1"/>
          </p:nvPr>
        </p:nvSpPr>
        <p:spPr>
          <a:xfrm>
            <a:off x="614363" y="1273175"/>
            <a:ext cx="10968037" cy="4686300"/>
          </a:xfrm>
        </p:spPr>
        <p:txBody>
          <a:bodyPr/>
          <a:lstStyle/>
          <a:p>
            <a:r>
              <a:rPr lang="en-US" sz="2800" u="sng" dirty="0">
                <a:solidFill>
                  <a:srgbClr val="0E3793"/>
                </a:solidFill>
              </a:rPr>
              <a:t>Vulnerable road user (VRU) </a:t>
            </a:r>
            <a:r>
              <a:rPr lang="en-US" sz="2800" dirty="0"/>
              <a:t>describes those unprotected by an outside shield, as they sustain a greater risk of injury in any motor-vehicle collision. </a:t>
            </a:r>
            <a:endParaRPr lang="en-US" sz="3200" dirty="0"/>
          </a:p>
          <a:p>
            <a:endParaRPr lang="en-US" sz="2800" dirty="0"/>
          </a:p>
          <a:p>
            <a:r>
              <a:rPr lang="en-US" sz="2800" dirty="0"/>
              <a:t>Includes (but is not limited to): a pedestrian; a roadway worker; a person operating – </a:t>
            </a:r>
          </a:p>
          <a:p>
            <a:pPr marL="857250" lvl="1" indent="-457200">
              <a:buFont typeface="Arial" panose="020B0604020202020204" pitchFamily="34" charset="0"/>
              <a:buChar char="•"/>
            </a:pPr>
            <a:r>
              <a:rPr lang="en-US" sz="2800" dirty="0"/>
              <a:t>a wheelchair or other personal mobility device; </a:t>
            </a:r>
          </a:p>
          <a:p>
            <a:pPr marL="857250" lvl="1" indent="-457200">
              <a:buFont typeface="Arial" panose="020B0604020202020204" pitchFamily="34" charset="0"/>
              <a:buChar char="•"/>
            </a:pPr>
            <a:r>
              <a:rPr lang="en-US" sz="2800" dirty="0"/>
              <a:t>an electric scooter or similar; </a:t>
            </a:r>
          </a:p>
          <a:p>
            <a:pPr marL="857250" lvl="1" indent="-457200">
              <a:buFont typeface="Arial" panose="020B0604020202020204" pitchFamily="34" charset="0"/>
              <a:buChar char="•"/>
            </a:pPr>
            <a:r>
              <a:rPr lang="en-US" sz="2800" dirty="0"/>
              <a:t>a bicycle or other non-motorized means of transportation. </a:t>
            </a:r>
            <a:endParaRPr lang="en-US" sz="3200" dirty="0">
              <a:cs typeface="Arial"/>
            </a:endParaRPr>
          </a:p>
          <a:p>
            <a:endParaRPr lang="en-US" dirty="0"/>
          </a:p>
        </p:txBody>
      </p:sp>
    </p:spTree>
    <p:extLst>
      <p:ext uri="{BB962C8B-B14F-4D97-AF65-F5344CB8AC3E}">
        <p14:creationId xmlns:p14="http://schemas.microsoft.com/office/powerpoint/2010/main" val="1594363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C88A3E-757B-7068-715F-C9B136393695}"/>
              </a:ext>
            </a:extLst>
          </p:cNvPr>
          <p:cNvSpPr>
            <a:spLocks noGrp="1"/>
          </p:cNvSpPr>
          <p:nvPr>
            <p:ph type="title"/>
          </p:nvPr>
        </p:nvSpPr>
        <p:spPr/>
        <p:txBody>
          <a:bodyPr/>
          <a:lstStyle/>
          <a:p>
            <a:r>
              <a:rPr lang="en-US"/>
              <a:t>VRU Actions</a:t>
            </a:r>
          </a:p>
        </p:txBody>
      </p:sp>
      <p:sp>
        <p:nvSpPr>
          <p:cNvPr id="3" name="Content Placeholder 2">
            <a:extLst>
              <a:ext uri="{FF2B5EF4-FFF2-40B4-BE49-F238E27FC236}">
                <a16:creationId xmlns:a16="http://schemas.microsoft.com/office/drawing/2014/main" id="{0C677BEB-789E-F131-378D-EFCDBBC11FA0}"/>
              </a:ext>
            </a:extLst>
          </p:cNvPr>
          <p:cNvSpPr>
            <a:spLocks noGrp="1"/>
          </p:cNvSpPr>
          <p:nvPr>
            <p:ph idx="1"/>
          </p:nvPr>
        </p:nvSpPr>
        <p:spPr>
          <a:xfrm>
            <a:off x="5687289" y="1085992"/>
            <a:ext cx="5846619" cy="4686015"/>
          </a:xfrm>
        </p:spPr>
        <p:txBody>
          <a:bodyPr/>
          <a:lstStyle/>
          <a:p>
            <a:pPr marL="457200" indent="-457200">
              <a:buFont typeface="Arial" panose="020B0604020202020204" pitchFamily="34" charset="0"/>
              <a:buChar char="•"/>
            </a:pPr>
            <a:r>
              <a:rPr lang="en-US" dirty="0"/>
              <a:t>12 Actions implemented by all the E’s of safety</a:t>
            </a:r>
          </a:p>
          <a:p>
            <a:pPr marL="457200" indent="-457200">
              <a:buFont typeface="Arial" panose="020B0604020202020204" pitchFamily="34" charset="0"/>
              <a:buChar char="•"/>
            </a:pPr>
            <a:r>
              <a:rPr lang="en-US" dirty="0"/>
              <a:t>Many are ongoing activities we are working to improve over time</a:t>
            </a:r>
          </a:p>
          <a:p>
            <a:pPr marL="457200" indent="-457200">
              <a:buFont typeface="Arial" panose="020B0604020202020204" pitchFamily="34" charset="0"/>
              <a:buChar char="•"/>
            </a:pPr>
            <a:r>
              <a:rPr lang="en-US" dirty="0"/>
              <a:t>Federal IIJA legislated a detailed VRU safety assessment with outreach and additional actions – under internal review for FHWA approval</a:t>
            </a:r>
          </a:p>
        </p:txBody>
      </p:sp>
      <p:sp>
        <p:nvSpPr>
          <p:cNvPr id="4" name="Footer Placeholder 3">
            <a:extLst>
              <a:ext uri="{FF2B5EF4-FFF2-40B4-BE49-F238E27FC236}">
                <a16:creationId xmlns:a16="http://schemas.microsoft.com/office/drawing/2014/main" id="{6568DCFC-5305-05D5-2813-995C83AA5842}"/>
              </a:ext>
            </a:extLst>
          </p:cNvPr>
          <p:cNvSpPr>
            <a:spLocks noGrp="1"/>
          </p:cNvSpPr>
          <p:nvPr>
            <p:ph type="ftr" sz="quarter" idx="11"/>
          </p:nvPr>
        </p:nvSpPr>
        <p:spPr/>
        <p:txBody>
          <a:bodyPr/>
          <a:lstStyle/>
          <a:p>
            <a:r>
              <a:rPr lang="en-US" dirty="0"/>
              <a:t>Virginia Department of Transportation</a:t>
            </a:r>
          </a:p>
        </p:txBody>
      </p:sp>
      <p:sp>
        <p:nvSpPr>
          <p:cNvPr id="5" name="Slide Number Placeholder 4">
            <a:extLst>
              <a:ext uri="{FF2B5EF4-FFF2-40B4-BE49-F238E27FC236}">
                <a16:creationId xmlns:a16="http://schemas.microsoft.com/office/drawing/2014/main" id="{2DE6B821-4874-90B5-A62E-94B17F74AF81}"/>
              </a:ext>
            </a:extLst>
          </p:cNvPr>
          <p:cNvSpPr>
            <a:spLocks noGrp="1"/>
          </p:cNvSpPr>
          <p:nvPr>
            <p:ph type="sldNum" sz="quarter" idx="10"/>
          </p:nvPr>
        </p:nvSpPr>
        <p:spPr/>
        <p:txBody>
          <a:bodyPr/>
          <a:lstStyle/>
          <a:p>
            <a:fld id="{F1C50022-7F7F-8A41-BE68-AD46EB030B1B}" type="slidenum">
              <a:rPr lang="en-US" smtClean="0"/>
              <a:pPr/>
              <a:t>7</a:t>
            </a:fld>
            <a:endParaRPr lang="en-US"/>
          </a:p>
        </p:txBody>
      </p:sp>
      <p:pic>
        <p:nvPicPr>
          <p:cNvPr id="7" name="Picture 6">
            <a:extLst>
              <a:ext uri="{FF2B5EF4-FFF2-40B4-BE49-F238E27FC236}">
                <a16:creationId xmlns:a16="http://schemas.microsoft.com/office/drawing/2014/main" id="{42C219EC-7746-90B1-DE0C-2C1E16C36611}"/>
              </a:ext>
            </a:extLst>
          </p:cNvPr>
          <p:cNvPicPr>
            <a:picLocks noChangeAspect="1"/>
          </p:cNvPicPr>
          <p:nvPr/>
        </p:nvPicPr>
        <p:blipFill>
          <a:blip r:embed="rId2"/>
          <a:stretch>
            <a:fillRect/>
          </a:stretch>
        </p:blipFill>
        <p:spPr>
          <a:xfrm>
            <a:off x="609599" y="952218"/>
            <a:ext cx="4286866" cy="5420075"/>
          </a:xfrm>
          <a:prstGeom prst="rect">
            <a:avLst/>
          </a:prstGeom>
        </p:spPr>
      </p:pic>
    </p:spTree>
    <p:extLst>
      <p:ext uri="{BB962C8B-B14F-4D97-AF65-F5344CB8AC3E}">
        <p14:creationId xmlns:p14="http://schemas.microsoft.com/office/powerpoint/2010/main" val="4065364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30585863-3BE3-5030-BE36-A433104625B6}"/>
              </a:ext>
            </a:extLst>
          </p:cNvPr>
          <p:cNvSpPr>
            <a:spLocks noGrp="1"/>
          </p:cNvSpPr>
          <p:nvPr>
            <p:ph type="ftr" sz="quarter" idx="11"/>
          </p:nvPr>
        </p:nvSpPr>
        <p:spPr/>
        <p:txBody>
          <a:bodyPr/>
          <a:lstStyle/>
          <a:p>
            <a:r>
              <a:rPr lang="en-US"/>
              <a:t>Virginia Department of Transportation</a:t>
            </a:r>
          </a:p>
        </p:txBody>
      </p:sp>
      <p:sp>
        <p:nvSpPr>
          <p:cNvPr id="4" name="Slide Number Placeholder 3">
            <a:extLst>
              <a:ext uri="{FF2B5EF4-FFF2-40B4-BE49-F238E27FC236}">
                <a16:creationId xmlns:a16="http://schemas.microsoft.com/office/drawing/2014/main" id="{29975105-40D7-0713-EF4C-C29849640ED8}"/>
              </a:ext>
            </a:extLst>
          </p:cNvPr>
          <p:cNvSpPr>
            <a:spLocks noGrp="1"/>
          </p:cNvSpPr>
          <p:nvPr>
            <p:ph type="sldNum" sz="quarter" idx="10"/>
          </p:nvPr>
        </p:nvSpPr>
        <p:spPr/>
        <p:txBody>
          <a:bodyPr/>
          <a:lstStyle/>
          <a:p>
            <a:fld id="{F1C50022-7F7F-8A41-BE68-AD46EB030B1B}" type="slidenum">
              <a:rPr lang="en-US" smtClean="0"/>
              <a:pPr/>
              <a:t>8</a:t>
            </a:fld>
            <a:endParaRPr lang="en-US"/>
          </a:p>
        </p:txBody>
      </p:sp>
      <p:sp>
        <p:nvSpPr>
          <p:cNvPr id="5" name="Title 4">
            <a:extLst>
              <a:ext uri="{FF2B5EF4-FFF2-40B4-BE49-F238E27FC236}">
                <a16:creationId xmlns:a16="http://schemas.microsoft.com/office/drawing/2014/main" id="{CA862ED6-4C44-01E0-3CFF-162201A02684}"/>
              </a:ext>
            </a:extLst>
          </p:cNvPr>
          <p:cNvSpPr>
            <a:spLocks noGrp="1"/>
          </p:cNvSpPr>
          <p:nvPr>
            <p:ph type="title"/>
          </p:nvPr>
        </p:nvSpPr>
        <p:spPr/>
        <p:txBody>
          <a:bodyPr/>
          <a:lstStyle/>
          <a:p>
            <a:r>
              <a:rPr lang="en-US" dirty="0"/>
              <a:t>Statewide VRU Fatalities (F) and Serious Injuries (SI)</a:t>
            </a:r>
          </a:p>
        </p:txBody>
      </p:sp>
      <p:graphicFrame>
        <p:nvGraphicFramePr>
          <p:cNvPr id="12" name="Content Placeholder 8">
            <a:extLst>
              <a:ext uri="{FF2B5EF4-FFF2-40B4-BE49-F238E27FC236}">
                <a16:creationId xmlns:a16="http://schemas.microsoft.com/office/drawing/2014/main" id="{C2C0267D-8F92-9BCA-CD4E-608BCDE41144}"/>
              </a:ext>
            </a:extLst>
          </p:cNvPr>
          <p:cNvGraphicFramePr>
            <a:graphicFrameLocks/>
          </p:cNvGraphicFramePr>
          <p:nvPr>
            <p:extLst>
              <p:ext uri="{D42A27DB-BD31-4B8C-83A1-F6EECF244321}">
                <p14:modId xmlns:p14="http://schemas.microsoft.com/office/powerpoint/2010/main" val="3280061499"/>
              </p:ext>
            </p:extLst>
          </p:nvPr>
        </p:nvGraphicFramePr>
        <p:xfrm>
          <a:off x="427703" y="1524000"/>
          <a:ext cx="5668297" cy="438518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3" name="Content Placeholder 8">
            <a:extLst>
              <a:ext uri="{FF2B5EF4-FFF2-40B4-BE49-F238E27FC236}">
                <a16:creationId xmlns:a16="http://schemas.microsoft.com/office/drawing/2014/main" id="{57093FDB-EFD0-CB80-4BF9-FD4815392B35}"/>
              </a:ext>
            </a:extLst>
          </p:cNvPr>
          <p:cNvGraphicFramePr>
            <a:graphicFrameLocks/>
          </p:cNvGraphicFramePr>
          <p:nvPr>
            <p:extLst>
              <p:ext uri="{D42A27DB-BD31-4B8C-83A1-F6EECF244321}">
                <p14:modId xmlns:p14="http://schemas.microsoft.com/office/powerpoint/2010/main" val="197716418"/>
              </p:ext>
            </p:extLst>
          </p:nvPr>
        </p:nvGraphicFramePr>
        <p:xfrm>
          <a:off x="6172200" y="1524942"/>
          <a:ext cx="5823548" cy="4384245"/>
        </p:xfrm>
        <a:graphic>
          <a:graphicData uri="http://schemas.openxmlformats.org/drawingml/2006/chart">
            <c:chart xmlns:c="http://schemas.openxmlformats.org/drawingml/2006/chart" xmlns:r="http://schemas.openxmlformats.org/officeDocument/2006/relationships" r:id="rId3"/>
          </a:graphicData>
        </a:graphic>
      </p:graphicFrame>
      <p:sp>
        <p:nvSpPr>
          <p:cNvPr id="14" name="TextBox 13">
            <a:extLst>
              <a:ext uri="{FF2B5EF4-FFF2-40B4-BE49-F238E27FC236}">
                <a16:creationId xmlns:a16="http://schemas.microsoft.com/office/drawing/2014/main" id="{CF49820D-BB96-142E-0670-BE04FF44A7C2}"/>
              </a:ext>
            </a:extLst>
          </p:cNvPr>
          <p:cNvSpPr txBox="1"/>
          <p:nvPr/>
        </p:nvSpPr>
        <p:spPr>
          <a:xfrm>
            <a:off x="4038600" y="5430982"/>
            <a:ext cx="893552" cy="27699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prstClr val="white">
                    <a:lumMod val="65000"/>
                  </a:prstClr>
                </a:solidFill>
                <a:effectLst/>
                <a:uLnTx/>
                <a:uFillTx/>
              </a:rPr>
              <a:t>COVID</a:t>
            </a:r>
          </a:p>
        </p:txBody>
      </p:sp>
      <p:sp>
        <p:nvSpPr>
          <p:cNvPr id="15" name="TextBox 14">
            <a:extLst>
              <a:ext uri="{FF2B5EF4-FFF2-40B4-BE49-F238E27FC236}">
                <a16:creationId xmlns:a16="http://schemas.microsoft.com/office/drawing/2014/main" id="{2F601169-B0C3-BE46-4087-A99D4FE9D184}"/>
              </a:ext>
            </a:extLst>
          </p:cNvPr>
          <p:cNvSpPr txBox="1"/>
          <p:nvPr/>
        </p:nvSpPr>
        <p:spPr>
          <a:xfrm>
            <a:off x="9926848" y="5430983"/>
            <a:ext cx="893552" cy="27699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prstClr val="white">
                    <a:lumMod val="65000"/>
                  </a:prstClr>
                </a:solidFill>
                <a:effectLst/>
                <a:uLnTx/>
                <a:uFillTx/>
              </a:rPr>
              <a:t>COVID</a:t>
            </a:r>
          </a:p>
        </p:txBody>
      </p:sp>
    </p:spTree>
    <p:extLst>
      <p:ext uri="{BB962C8B-B14F-4D97-AF65-F5344CB8AC3E}">
        <p14:creationId xmlns:p14="http://schemas.microsoft.com/office/powerpoint/2010/main" val="3281636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Page Layout_Default">
  <a:themeElements>
    <a:clrScheme name="VDOT">
      <a:dk1>
        <a:srgbClr val="0060AA"/>
      </a:dk1>
      <a:lt1>
        <a:srgbClr val="FFFFFF"/>
      </a:lt1>
      <a:dk2>
        <a:srgbClr val="F47735"/>
      </a:dk2>
      <a:lt2>
        <a:srgbClr val="2D2015"/>
      </a:lt2>
      <a:accent1>
        <a:srgbClr val="F47735"/>
      </a:accent1>
      <a:accent2>
        <a:srgbClr val="F79A68"/>
      </a:accent2>
      <a:accent3>
        <a:srgbClr val="FFFFFF"/>
      </a:accent3>
      <a:accent4>
        <a:srgbClr val="005191"/>
      </a:accent4>
      <a:accent5>
        <a:srgbClr val="F8BDAE"/>
      </a:accent5>
      <a:accent6>
        <a:srgbClr val="E08B5E"/>
      </a:accent6>
      <a:hlink>
        <a:srgbClr val="0060AA"/>
      </a:hlink>
      <a:folHlink>
        <a:srgbClr val="949CA1"/>
      </a:folHlink>
    </a:clrScheme>
    <a:fontScheme name="VDOTtemplate1">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w="9525" cap="flat" cmpd="sng" algn="ctr">
          <a:solidFill>
            <a:schemeClr val="bg1">
              <a:lumMod val="75000"/>
            </a:schemeClr>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800" b="0" i="0" u="none" strike="noStrike" cap="none" normalizeH="0" baseline="0">
            <a:ln>
              <a:noFill/>
            </a:ln>
            <a:solidFill>
              <a:schemeClr val="tx1"/>
            </a:solidFill>
            <a:effectLst/>
            <a:latin typeface="Arial" charset="0"/>
            <a:ea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Arial" charset="0"/>
            <a:ea typeface="ＭＳ Ｐゴシック" pitchFamily="1" charset="-128"/>
          </a:defRPr>
        </a:defPPr>
      </a:lstStyle>
    </a:lnDef>
  </a:objectDefaults>
  <a:extraClrSchemeLst>
    <a:extraClrScheme>
      <a:clrScheme name="VDOTtemplate1 1">
        <a:dk1>
          <a:srgbClr val="0060AA"/>
        </a:dk1>
        <a:lt1>
          <a:srgbClr val="FFFFFF"/>
        </a:lt1>
        <a:dk2>
          <a:srgbClr val="F47735"/>
        </a:dk2>
        <a:lt2>
          <a:srgbClr val="2D2015"/>
        </a:lt2>
        <a:accent1>
          <a:srgbClr val="F47735"/>
        </a:accent1>
        <a:accent2>
          <a:srgbClr val="F79A68"/>
        </a:accent2>
        <a:accent3>
          <a:srgbClr val="FFFFFF"/>
        </a:accent3>
        <a:accent4>
          <a:srgbClr val="005191"/>
        </a:accent4>
        <a:accent5>
          <a:srgbClr val="F8BDAE"/>
        </a:accent5>
        <a:accent6>
          <a:srgbClr val="E08B5E"/>
        </a:accent6>
        <a:hlink>
          <a:srgbClr val="0060AA"/>
        </a:hlink>
        <a:folHlink>
          <a:srgbClr val="949CA1"/>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3017_PresentationTEMPLATE" id="{174CBD20-821E-634E-99F2-30132F2A051E}" vid="{F6EB28F1-5C82-B740-84DF-16C31ED70584}"/>
    </a:ext>
  </a:extLst>
</a:theme>
</file>

<file path=ppt/theme/theme2.xml><?xml version="1.0" encoding="utf-8"?>
<a:theme xmlns:a="http://schemas.openxmlformats.org/drawingml/2006/main" name="Page Layout_Default">
  <a:themeElements>
    <a:clrScheme name="VDOT">
      <a:dk1>
        <a:srgbClr val="0060AA"/>
      </a:dk1>
      <a:lt1>
        <a:srgbClr val="FFFFFF"/>
      </a:lt1>
      <a:dk2>
        <a:srgbClr val="F47735"/>
      </a:dk2>
      <a:lt2>
        <a:srgbClr val="2D2015"/>
      </a:lt2>
      <a:accent1>
        <a:srgbClr val="F47735"/>
      </a:accent1>
      <a:accent2>
        <a:srgbClr val="F79A68"/>
      </a:accent2>
      <a:accent3>
        <a:srgbClr val="FFFFFF"/>
      </a:accent3>
      <a:accent4>
        <a:srgbClr val="005191"/>
      </a:accent4>
      <a:accent5>
        <a:srgbClr val="F8BDAE"/>
      </a:accent5>
      <a:accent6>
        <a:srgbClr val="E08B5E"/>
      </a:accent6>
      <a:hlink>
        <a:srgbClr val="0060AA"/>
      </a:hlink>
      <a:folHlink>
        <a:srgbClr val="949CA1"/>
      </a:folHlink>
    </a:clrScheme>
    <a:fontScheme name="VDOTtemplate1">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w="9525" cap="flat" cmpd="sng" algn="ctr">
          <a:solidFill>
            <a:schemeClr val="bg1">
              <a:lumMod val="75000"/>
            </a:schemeClr>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800" b="0" i="0" u="none" strike="noStrike" cap="none" normalizeH="0" baseline="0">
            <a:ln>
              <a:noFill/>
            </a:ln>
            <a:solidFill>
              <a:schemeClr val="tx1"/>
            </a:solidFill>
            <a:effectLst/>
            <a:latin typeface="Arial" charset="0"/>
            <a:ea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Arial" charset="0"/>
            <a:ea typeface="ＭＳ Ｐゴシック" pitchFamily="1" charset="-128"/>
          </a:defRPr>
        </a:defPPr>
      </a:lstStyle>
    </a:lnDef>
  </a:objectDefaults>
  <a:extraClrSchemeLst>
    <a:extraClrScheme>
      <a:clrScheme name="VDOTtemplate1 1">
        <a:dk1>
          <a:srgbClr val="0060AA"/>
        </a:dk1>
        <a:lt1>
          <a:srgbClr val="FFFFFF"/>
        </a:lt1>
        <a:dk2>
          <a:srgbClr val="F47735"/>
        </a:dk2>
        <a:lt2>
          <a:srgbClr val="2D2015"/>
        </a:lt2>
        <a:accent1>
          <a:srgbClr val="F47735"/>
        </a:accent1>
        <a:accent2>
          <a:srgbClr val="F79A68"/>
        </a:accent2>
        <a:accent3>
          <a:srgbClr val="FFFFFF"/>
        </a:accent3>
        <a:accent4>
          <a:srgbClr val="005191"/>
        </a:accent4>
        <a:accent5>
          <a:srgbClr val="F8BDAE"/>
        </a:accent5>
        <a:accent6>
          <a:srgbClr val="E08B5E"/>
        </a:accent6>
        <a:hlink>
          <a:srgbClr val="0060AA"/>
        </a:hlink>
        <a:folHlink>
          <a:srgbClr val="949CA1"/>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3017_PresentationTEMPLATE" id="{33C59999-2911-5A4C-817C-2D75667C3B68}" vid="{46A37ECE-0686-6749-8F4F-F931FC59E8AE}"/>
    </a:ext>
  </a:extLst>
</a:theme>
</file>

<file path=ppt/theme/theme3.xml><?xml version="1.0" encoding="utf-8"?>
<a:theme xmlns:a="http://schemas.openxmlformats.org/drawingml/2006/main" name="1_Page Layout_Default">
  <a:themeElements>
    <a:clrScheme name="Custom 10">
      <a:dk1>
        <a:srgbClr val="0060AA"/>
      </a:dk1>
      <a:lt1>
        <a:srgbClr val="FFFFFF"/>
      </a:lt1>
      <a:dk2>
        <a:srgbClr val="F47735"/>
      </a:dk2>
      <a:lt2>
        <a:srgbClr val="2D2015"/>
      </a:lt2>
      <a:accent1>
        <a:srgbClr val="F47735"/>
      </a:accent1>
      <a:accent2>
        <a:srgbClr val="005191"/>
      </a:accent2>
      <a:accent3>
        <a:srgbClr val="F79A68"/>
      </a:accent3>
      <a:accent4>
        <a:srgbClr val="E08B5E"/>
      </a:accent4>
      <a:accent5>
        <a:srgbClr val="F8BDAE"/>
      </a:accent5>
      <a:accent6>
        <a:srgbClr val="949CA1"/>
      </a:accent6>
      <a:hlink>
        <a:srgbClr val="0060AA"/>
      </a:hlink>
      <a:folHlink>
        <a:srgbClr val="949CA1"/>
      </a:folHlink>
    </a:clrScheme>
    <a:fontScheme name="VDOTtemplate1">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w="9525" cap="flat" cmpd="sng" algn="ctr">
          <a:solidFill>
            <a:schemeClr val="bg1">
              <a:lumMod val="75000"/>
            </a:schemeClr>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800" b="0" i="0" u="none" strike="noStrike" cap="none" normalizeH="0" baseline="0">
            <a:ln>
              <a:noFill/>
            </a:ln>
            <a:solidFill>
              <a:schemeClr val="tx1"/>
            </a:solidFill>
            <a:effectLst/>
            <a:latin typeface="Arial" charset="0"/>
            <a:ea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Arial" charset="0"/>
            <a:ea typeface="ＭＳ Ｐゴシック" pitchFamily="1" charset="-128"/>
          </a:defRPr>
        </a:defPPr>
      </a:lstStyle>
    </a:lnDef>
  </a:objectDefaults>
  <a:extraClrSchemeLst>
    <a:extraClrScheme>
      <a:clrScheme name="VDOTtemplate1 1">
        <a:dk1>
          <a:srgbClr val="0060AA"/>
        </a:dk1>
        <a:lt1>
          <a:srgbClr val="FFFFFF"/>
        </a:lt1>
        <a:dk2>
          <a:srgbClr val="F47735"/>
        </a:dk2>
        <a:lt2>
          <a:srgbClr val="2D2015"/>
        </a:lt2>
        <a:accent1>
          <a:srgbClr val="F47735"/>
        </a:accent1>
        <a:accent2>
          <a:srgbClr val="F79A68"/>
        </a:accent2>
        <a:accent3>
          <a:srgbClr val="FFFFFF"/>
        </a:accent3>
        <a:accent4>
          <a:srgbClr val="005191"/>
        </a:accent4>
        <a:accent5>
          <a:srgbClr val="F8BDAE"/>
        </a:accent5>
        <a:accent6>
          <a:srgbClr val="E08B5E"/>
        </a:accent6>
        <a:hlink>
          <a:srgbClr val="0060AA"/>
        </a:hlink>
        <a:folHlink>
          <a:srgbClr val="949CA1"/>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3017_PresentationTEMPLATE" id="{33C59999-2911-5A4C-817C-2D75667C3B68}" vid="{46A37ECE-0686-6749-8F4F-F931FC59E8AE}"/>
    </a:ext>
  </a:ext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VDOTtemplate1">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VDOTtemplate1">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VDOTtemplate1">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49F93569CE05147B21C5A18A2874FDD" ma:contentTypeVersion="5" ma:contentTypeDescription="Create a new document." ma:contentTypeScope="" ma:versionID="85f37a14544421c590c5d0861ad49a0d">
  <xsd:schema xmlns:xsd="http://www.w3.org/2001/XMLSchema" xmlns:xs="http://www.w3.org/2001/XMLSchema" xmlns:p="http://schemas.microsoft.com/office/2006/metadata/properties" xmlns:ns2="4a7c050e-656f-4a5d-b04a-1ef0cb6cbdb7" xmlns:ns3="275986ff-652a-4b0d-97e3-ba88febbc6e8" targetNamespace="http://schemas.microsoft.com/office/2006/metadata/properties" ma:root="true" ma:fieldsID="b7308fdc5437df840041446cb6acc6e3" ns2:_="" ns3:_="">
    <xsd:import namespace="4a7c050e-656f-4a5d-b04a-1ef0cb6cbdb7"/>
    <xsd:import namespace="275986ff-652a-4b0d-97e3-ba88febbc6e8"/>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a7c050e-656f-4a5d-b04a-1ef0cb6cbdb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75986ff-652a-4b0d-97e3-ba88febbc6e8"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275986ff-652a-4b0d-97e3-ba88febbc6e8">
      <UserInfo>
        <DisplayName>Cole, Mark (VDOT)</DisplayName>
        <AccountId>19</AccountId>
        <AccountType/>
      </UserInfo>
      <UserInfo>
        <DisplayName>Turpin, Tracy L. , P.E. (VDOT)</DisplayName>
        <AccountId>18</AccountId>
        <AccountType/>
      </UserInfo>
      <UserInfo>
        <DisplayName>Di, Shan (VDOT)</DisplayName>
        <AccountId>13</AccountId>
        <AccountType/>
      </UserInfo>
      <UserInfo>
        <DisplayName>Krunz, Ryan “Ma’in”, PE, PTOE (VDOT)</DisplayName>
        <AccountId>14</AccountId>
        <AccountType/>
      </UserInfo>
      <UserInfo>
        <DisplayName>Mannell, Ben (VDOT)</DisplayName>
        <AccountId>57</AccountId>
        <AccountType/>
      </UserInfo>
      <UserInfo>
        <DisplayName>Maxwell, JoAnne P (VDOT)</DisplayName>
        <AccountId>73</AccountId>
        <AccountType/>
      </UserInfo>
    </SharedWithUsers>
  </documentManagement>
</p:properties>
</file>

<file path=customXml/itemProps1.xml><?xml version="1.0" encoding="utf-8"?>
<ds:datastoreItem xmlns:ds="http://schemas.openxmlformats.org/officeDocument/2006/customXml" ds:itemID="{80471F20-14DB-48FB-B7C1-0274A7EFC49F}">
  <ds:schemaRefs>
    <ds:schemaRef ds:uri="http://schemas.microsoft.com/sharepoint/v3/contenttype/forms"/>
  </ds:schemaRefs>
</ds:datastoreItem>
</file>

<file path=customXml/itemProps2.xml><?xml version="1.0" encoding="utf-8"?>
<ds:datastoreItem xmlns:ds="http://schemas.openxmlformats.org/officeDocument/2006/customXml" ds:itemID="{3541ECB6-9202-4747-9AAB-1515B799F93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a7c050e-656f-4a5d-b04a-1ef0cb6cbdb7"/>
    <ds:schemaRef ds:uri="275986ff-652a-4b0d-97e3-ba88febbc6e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DA6F1BA-FBA8-4130-A768-A8542EE289CF}">
  <ds:schemaRefs>
    <ds:schemaRef ds:uri="http://schemas.openxmlformats.org/package/2006/metadata/core-properties"/>
    <ds:schemaRef ds:uri="4a7c050e-656f-4a5d-b04a-1ef0cb6cbdb7"/>
    <ds:schemaRef ds:uri="http://purl.org/dc/terms/"/>
    <ds:schemaRef ds:uri="http://schemas.microsoft.com/office/2006/documentManagement/types"/>
    <ds:schemaRef ds:uri="http://purl.org/dc/dcmitype/"/>
    <ds:schemaRef ds:uri="http://schemas.microsoft.com/office/2006/metadata/properties"/>
    <ds:schemaRef ds:uri="http://purl.org/dc/elements/1.1/"/>
    <ds:schemaRef ds:uri="http://schemas.microsoft.com/office/infopath/2007/PartnerControls"/>
    <ds:schemaRef ds:uri="275986ff-652a-4b0d-97e3-ba88febbc6e8"/>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VDOT-PowerPoint_Template_2023</Template>
  <TotalTime>15027</TotalTime>
  <Words>1804</Words>
  <Application>Microsoft Office PowerPoint</Application>
  <PresentationFormat>Widescreen</PresentationFormat>
  <Paragraphs>290</Paragraphs>
  <Slides>27</Slides>
  <Notes>15</Notes>
  <HiddenSlides>0</HiddenSlides>
  <MMClips>1</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27</vt:i4>
      </vt:variant>
    </vt:vector>
  </HeadingPairs>
  <TitlesOfParts>
    <vt:vector size="37" baseType="lpstr">
      <vt:lpstr>ＭＳ Ｐゴシック</vt:lpstr>
      <vt:lpstr>Arial</vt:lpstr>
      <vt:lpstr>Arial Black</vt:lpstr>
      <vt:lpstr>Calibri</vt:lpstr>
      <vt:lpstr>Noto Sans Symbols</vt:lpstr>
      <vt:lpstr>Segoe UI</vt:lpstr>
      <vt:lpstr>Wingdings</vt:lpstr>
      <vt:lpstr>Page Layout_Default</vt:lpstr>
      <vt:lpstr>Page Layout_Default</vt:lpstr>
      <vt:lpstr>1_Page Layout_Default</vt:lpstr>
      <vt:lpstr>Pedestrian safety factors &amp; actions</vt:lpstr>
      <vt:lpstr>Overview</vt:lpstr>
      <vt:lpstr>All Traffic Related Fatalities and Serious Injuries in VA</vt:lpstr>
      <vt:lpstr>Strategic Highway Safety Plan: Actions to Improve Safety  </vt:lpstr>
      <vt:lpstr>Strategic Highway Safety Plan (SHSP) Emphasis Areas</vt:lpstr>
      <vt:lpstr>2018-2022 Traffic Fatalities by SHSP Emphasis Area</vt:lpstr>
      <vt:lpstr>Vulnerable Road Users</vt:lpstr>
      <vt:lpstr>VRU Actions</vt:lpstr>
      <vt:lpstr>Statewide VRU Fatalities (F) and Serious Injuries (SI)</vt:lpstr>
      <vt:lpstr>VRU Injury Proportions (2018-2022)</vt:lpstr>
      <vt:lpstr>Focus: Pedestrian Crashes 2018 - 2022 Pedestrian Fatalities by Cities and Counties</vt:lpstr>
      <vt:lpstr>Who:  Pedestrian Fatalities by Age </vt:lpstr>
      <vt:lpstr>Where: Summary by System and Area Type</vt:lpstr>
      <vt:lpstr>Where: Non-Freeway System Facility Contexts</vt:lpstr>
      <vt:lpstr>What: Pedestrian Fatality Action Trend</vt:lpstr>
      <vt:lpstr>Demographics Where Pedestrian Crashes Occur</vt:lpstr>
      <vt:lpstr>Poverty Level: Pedestrian Crashes</vt:lpstr>
      <vt:lpstr>Population with Disability: Pedestrian Crashes</vt:lpstr>
      <vt:lpstr>Tools: Pedestrian and Bicyclist Safety Action Plan</vt:lpstr>
      <vt:lpstr>Tools: PBSAP - Priority Corridor Criteria </vt:lpstr>
      <vt:lpstr>Tools: PBSAP Statewide Top Priority Corridors Map</vt:lpstr>
      <vt:lpstr>Virginia Highway Safety Improvement Program Investment Strategy</vt:lpstr>
      <vt:lpstr>HSIP Pedestrian Safety Infrastructure Projects</vt:lpstr>
      <vt:lpstr>PowerPoint Presentation</vt:lpstr>
      <vt:lpstr>Example Safety Improvements</vt:lpstr>
      <vt:lpstr>Example Richmond Improvements </vt:lpstr>
      <vt:lpstr>PowerPoint Presentation</vt:lpstr>
    </vt:vector>
  </TitlesOfParts>
  <Manager/>
  <Company>VITA</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VDOT Brand Slide</dc:title>
  <dc:subject/>
  <dc:creator>Garrett, Michael L. (VDOT)</dc:creator>
  <cp:keywords>Powerpoint</cp:keywords>
  <dc:description/>
  <cp:lastModifiedBy>Tracy Roe</cp:lastModifiedBy>
  <cp:revision>25</cp:revision>
  <cp:lastPrinted>2016-11-09T20:24:52Z</cp:lastPrinted>
  <dcterms:created xsi:type="dcterms:W3CDTF">2023-05-15T19:20:52Z</dcterms:created>
  <dcterms:modified xsi:type="dcterms:W3CDTF">2023-11-19T00:45:26Z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0x010100649F93569CE05147B21C5A18A2874FDD</vt:lpwstr>
  </property>
  <property fmtid="{D5CDD505-2E9C-101B-9397-08002B2CF9AE}" pid="3" name="TaxKeyword">
    <vt:lpwstr>1197;#Powerpoint|ec2d1f52-d9d9-41bc-a515-817eb41b2034</vt:lpwstr>
  </property>
  <property fmtid="{D5CDD505-2E9C-101B-9397-08002B2CF9AE}" pid="4" name="vdotDocumentType">
    <vt:lpwstr>5;#Not Vital Record|093eb48e-9bd5-43e3-bb5e-eb2a8662516a</vt:lpwstr>
  </property>
  <property fmtid="{D5CDD505-2E9C-101B-9397-08002B2CF9AE}" pid="5" name="vdotDivision">
    <vt:lpwstr>95;#Public Affairs|ad754f04-afdb-498e-b856-7903481e82cd</vt:lpwstr>
  </property>
  <property fmtid="{D5CDD505-2E9C-101B-9397-08002B2CF9AE}" pid="6" name="_dlc_DocIdItemGuid">
    <vt:lpwstr>9f713551-eac9-4610-ab73-df9a30886e3b</vt:lpwstr>
  </property>
  <property fmtid="{D5CDD505-2E9C-101B-9397-08002B2CF9AE}" pid="7" name="vdotDocumentOwner">
    <vt:lpwstr>2;#Division Administrator|7f1069d7-14e6-4d28-bffd-f0829fa67576</vt:lpwstr>
  </property>
  <property fmtid="{D5CDD505-2E9C-101B-9397-08002B2CF9AE}" pid="8" name="vdotDocumentDescriptor">
    <vt:lpwstr>812;#Template|f983bc4d-9bd6-40f3-96b9-9a14a1cfd89d</vt:lpwstr>
  </property>
  <property fmtid="{D5CDD505-2E9C-101B-9397-08002B2CF9AE}" pid="9" name="Order">
    <vt:r8>6500</vt:r8>
  </property>
</Properties>
</file>